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ial Bold" panose="020B0604020202020204" charset="0"/>
      <p:regular r:id="rId11"/>
    </p:embeddedFont>
    <p:embeddedFont>
      <p:font typeface="Montserrat" panose="00000500000000000000" pitchFamily="2" charset="0"/>
      <p:regular r:id="rId12"/>
    </p:embeddedFont>
    <p:embeddedFont>
      <p:font typeface="Montserrat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tel:+506222023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7.svg"/><Relationship Id="rId5" Type="http://schemas.openxmlformats.org/officeDocument/2006/relationships/image" Target="../media/image37.svg"/><Relationship Id="rId15" Type="http://schemas.openxmlformats.org/officeDocument/2006/relationships/image" Target="../media/image45.svg"/><Relationship Id="rId10" Type="http://schemas.openxmlformats.org/officeDocument/2006/relationships/image" Target="../media/image16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22515" y="1028700"/>
            <a:ext cx="5235517" cy="9405217"/>
            <a:chOff x="0" y="0"/>
            <a:chExt cx="516251" cy="9274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6251" cy="927406"/>
            </a:xfrm>
            <a:custGeom>
              <a:avLst/>
              <a:gdLst/>
              <a:ahLst/>
              <a:cxnLst/>
              <a:rect l="l" t="t" r="r" b="b"/>
              <a:pathLst>
                <a:path w="516251" h="927406">
                  <a:moveTo>
                    <a:pt x="172176" y="19070"/>
                  </a:moveTo>
                  <a:cubicBezTo>
                    <a:pt x="198558" y="7556"/>
                    <a:pt x="228733" y="0"/>
                    <a:pt x="258264" y="0"/>
                  </a:cubicBezTo>
                  <a:cubicBezTo>
                    <a:pt x="287797" y="0"/>
                    <a:pt x="316214" y="6476"/>
                    <a:pt x="342402" y="17990"/>
                  </a:cubicBezTo>
                  <a:cubicBezTo>
                    <a:pt x="342960" y="18350"/>
                    <a:pt x="343517" y="18350"/>
                    <a:pt x="344074" y="18710"/>
                  </a:cubicBezTo>
                  <a:cubicBezTo>
                    <a:pt x="442421" y="64765"/>
                    <a:pt x="514858" y="186379"/>
                    <a:pt x="516251" y="331048"/>
                  </a:cubicBezTo>
                  <a:lnTo>
                    <a:pt x="516251" y="927406"/>
                  </a:lnTo>
                  <a:lnTo>
                    <a:pt x="0" y="927406"/>
                  </a:lnTo>
                  <a:lnTo>
                    <a:pt x="0" y="331490"/>
                  </a:lnTo>
                  <a:cubicBezTo>
                    <a:pt x="1393" y="185660"/>
                    <a:pt x="72715" y="64045"/>
                    <a:pt x="172176" y="1907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8900"/>
              <a:ext cx="516251" cy="838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6" name="TextBox 6"/>
          <p:cNvSpPr txBox="1"/>
          <p:nvPr/>
        </p:nvSpPr>
        <p:spPr>
          <a:xfrm>
            <a:off x="821031" y="1459396"/>
            <a:ext cx="9000699" cy="5623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Solución ESL</a:t>
            </a:r>
          </a:p>
          <a:p>
            <a:pPr algn="l">
              <a:lnSpc>
                <a:spcPts val="9530"/>
              </a:lnSpc>
            </a:pPr>
            <a:r>
              <a:rPr lang="en-US" sz="10032">
                <a:solidFill>
                  <a:srgbClr val="8B9BBA"/>
                </a:solidFill>
                <a:latin typeface="Montserrat"/>
                <a:ea typeface="Montserrat"/>
                <a:cs typeface="Montserrat"/>
                <a:sym typeface="Montserrat"/>
              </a:rPr>
              <a:t>Electronic </a:t>
            </a:r>
          </a:p>
          <a:p>
            <a:pPr algn="l">
              <a:lnSpc>
                <a:spcPts val="9530"/>
              </a:lnSpc>
            </a:pPr>
            <a:r>
              <a:rPr lang="en-US" sz="10032">
                <a:solidFill>
                  <a:srgbClr val="8B9BBA"/>
                </a:solidFill>
                <a:latin typeface="Montserrat"/>
                <a:ea typeface="Montserrat"/>
                <a:cs typeface="Montserrat"/>
                <a:sym typeface="Montserrat"/>
              </a:rPr>
              <a:t>Shelf</a:t>
            </a:r>
          </a:p>
          <a:p>
            <a:pPr algn="l">
              <a:lnSpc>
                <a:spcPts val="9530"/>
              </a:lnSpc>
            </a:pPr>
            <a:r>
              <a:rPr lang="en-US" sz="10032">
                <a:solidFill>
                  <a:srgbClr val="8B9BBA"/>
                </a:solidFill>
                <a:latin typeface="Montserrat"/>
                <a:ea typeface="Montserrat"/>
                <a:cs typeface="Montserrat"/>
                <a:sym typeface="Montserrat"/>
              </a:rPr>
              <a:t>Labels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437139" y="1891226"/>
            <a:ext cx="6275946" cy="782103"/>
            <a:chOff x="0" y="0"/>
            <a:chExt cx="8367928" cy="104280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334694" cy="1042804"/>
              <a:chOff x="0" y="0"/>
              <a:chExt cx="2079029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79029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079029" h="406400">
                    <a:moveTo>
                      <a:pt x="1875829" y="0"/>
                    </a:moveTo>
                    <a:cubicBezTo>
                      <a:pt x="1988053" y="0"/>
                      <a:pt x="2079029" y="90976"/>
                      <a:pt x="2079029" y="203200"/>
                    </a:cubicBezTo>
                    <a:cubicBezTo>
                      <a:pt x="2079029" y="315424"/>
                      <a:pt x="1988053" y="406400"/>
                      <a:pt x="1875829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6151A"/>
              </a:solidFill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2079029" cy="45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6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29523" y="223537"/>
              <a:ext cx="8038406" cy="548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60"/>
                </a:lnSpc>
              </a:pPr>
              <a:r>
                <a:rPr lang="en-US" sz="2472" b="1">
                  <a:solidFill>
                    <a:srgbClr val="EFEFE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Corporación Comport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24338" y="2673329"/>
            <a:ext cx="10868412" cy="8818188"/>
            <a:chOff x="0" y="0"/>
            <a:chExt cx="14491216" cy="11757584"/>
          </a:xfrm>
        </p:grpSpPr>
        <p:sp>
          <p:nvSpPr>
            <p:cNvPr id="13" name="Freeform 13"/>
            <p:cNvSpPr/>
            <p:nvPr/>
          </p:nvSpPr>
          <p:spPr>
            <a:xfrm>
              <a:off x="445235" y="0"/>
              <a:ext cx="14045981" cy="11757584"/>
            </a:xfrm>
            <a:custGeom>
              <a:avLst/>
              <a:gdLst/>
              <a:ahLst/>
              <a:cxnLst/>
              <a:rect l="l" t="t" r="r" b="b"/>
              <a:pathLst>
                <a:path w="14045981" h="11757584">
                  <a:moveTo>
                    <a:pt x="0" y="0"/>
                  </a:moveTo>
                  <a:lnTo>
                    <a:pt x="14045981" y="0"/>
                  </a:lnTo>
                  <a:lnTo>
                    <a:pt x="14045981" y="11757584"/>
                  </a:lnTo>
                  <a:lnTo>
                    <a:pt x="0" y="11757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0"/>
              </a:stretch>
            </a:blipFill>
          </p:spPr>
          <p:txBody>
            <a:bodyPr/>
            <a:lstStyle/>
            <a:p>
              <a:endParaRPr lang="es-CR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3078922" y="2578286"/>
              <a:ext cx="8608102" cy="5054156"/>
              <a:chOff x="0" y="0"/>
              <a:chExt cx="1067433" cy="6267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67433" cy="626732"/>
              </a:xfrm>
              <a:custGeom>
                <a:avLst/>
                <a:gdLst/>
                <a:ahLst/>
                <a:cxnLst/>
                <a:rect l="l" t="t" r="r" b="b"/>
                <a:pathLst>
                  <a:path w="1067433" h="626732">
                    <a:moveTo>
                      <a:pt x="31210" y="0"/>
                    </a:moveTo>
                    <a:lnTo>
                      <a:pt x="1036223" y="0"/>
                    </a:lnTo>
                    <a:cubicBezTo>
                      <a:pt x="1044500" y="0"/>
                      <a:pt x="1052438" y="3288"/>
                      <a:pt x="1058292" y="9141"/>
                    </a:cubicBezTo>
                    <a:cubicBezTo>
                      <a:pt x="1064145" y="14994"/>
                      <a:pt x="1067433" y="22933"/>
                      <a:pt x="1067433" y="31210"/>
                    </a:cubicBezTo>
                    <a:lnTo>
                      <a:pt x="1067433" y="595522"/>
                    </a:lnTo>
                    <a:cubicBezTo>
                      <a:pt x="1067433" y="612759"/>
                      <a:pt x="1053460" y="626732"/>
                      <a:pt x="1036223" y="626732"/>
                    </a:cubicBezTo>
                    <a:lnTo>
                      <a:pt x="31210" y="626732"/>
                    </a:lnTo>
                    <a:cubicBezTo>
                      <a:pt x="13973" y="626732"/>
                      <a:pt x="0" y="612759"/>
                      <a:pt x="0" y="595522"/>
                    </a:cubicBezTo>
                    <a:lnTo>
                      <a:pt x="0" y="31210"/>
                    </a:lnTo>
                    <a:cubicBezTo>
                      <a:pt x="0" y="13973"/>
                      <a:pt x="13973" y="0"/>
                      <a:pt x="3121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067433" cy="674357"/>
              </a:xfrm>
              <a:prstGeom prst="rect">
                <a:avLst/>
              </a:prstGeom>
            </p:spPr>
            <p:txBody>
              <a:bodyPr lIns="74621" tIns="74621" rIns="74621" bIns="74621" rtlCol="0" anchor="ctr"/>
              <a:lstStyle/>
              <a:p>
                <a:pPr algn="ctr">
                  <a:lnSpc>
                    <a:spcPts val="34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082851" y="2578286"/>
              <a:ext cx="8845618" cy="1522884"/>
              <a:chOff x="0" y="0"/>
              <a:chExt cx="1096886" cy="18884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096885" cy="188843"/>
              </a:xfrm>
              <a:custGeom>
                <a:avLst/>
                <a:gdLst/>
                <a:ahLst/>
                <a:cxnLst/>
                <a:rect l="l" t="t" r="r" b="b"/>
                <a:pathLst>
                  <a:path w="1096885" h="188843">
                    <a:moveTo>
                      <a:pt x="0" y="0"/>
                    </a:moveTo>
                    <a:lnTo>
                      <a:pt x="1096885" y="0"/>
                    </a:lnTo>
                    <a:lnTo>
                      <a:pt x="1096885" y="188843"/>
                    </a:lnTo>
                    <a:lnTo>
                      <a:pt x="0" y="1888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1096886" cy="236468"/>
              </a:xfrm>
              <a:prstGeom prst="rect">
                <a:avLst/>
              </a:prstGeom>
            </p:spPr>
            <p:txBody>
              <a:bodyPr lIns="74621" tIns="74621" rIns="74621" bIns="74621" rtlCol="0" anchor="ctr"/>
              <a:lstStyle/>
              <a:p>
                <a:pPr algn="ctr">
                  <a:lnSpc>
                    <a:spcPts val="34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2929085" y="2625498"/>
              <a:ext cx="4304051" cy="1428460"/>
            </a:xfrm>
            <a:custGeom>
              <a:avLst/>
              <a:gdLst/>
              <a:ahLst/>
              <a:cxnLst/>
              <a:rect l="l" t="t" r="r" b="b"/>
              <a:pathLst>
                <a:path w="4304051" h="1428460">
                  <a:moveTo>
                    <a:pt x="0" y="0"/>
                  </a:moveTo>
                  <a:lnTo>
                    <a:pt x="4304051" y="0"/>
                  </a:lnTo>
                  <a:lnTo>
                    <a:pt x="4304051" y="1428460"/>
                  </a:lnTo>
                  <a:lnTo>
                    <a:pt x="0" y="142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9563" b="-101743"/>
              </a:stretch>
            </a:blipFill>
          </p:spPr>
          <p:txBody>
            <a:bodyPr/>
            <a:lstStyle/>
            <a:p>
              <a:endParaRPr lang="es-CR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3035752" y="5160904"/>
              <a:ext cx="8845618" cy="1844709"/>
              <a:chOff x="0" y="0"/>
              <a:chExt cx="1096886" cy="2287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96885" cy="228750"/>
              </a:xfrm>
              <a:custGeom>
                <a:avLst/>
                <a:gdLst/>
                <a:ahLst/>
                <a:cxnLst/>
                <a:rect l="l" t="t" r="r" b="b"/>
                <a:pathLst>
                  <a:path w="1096885" h="228750">
                    <a:moveTo>
                      <a:pt x="0" y="0"/>
                    </a:moveTo>
                    <a:lnTo>
                      <a:pt x="1096885" y="0"/>
                    </a:lnTo>
                    <a:lnTo>
                      <a:pt x="1096885" y="228750"/>
                    </a:lnTo>
                    <a:lnTo>
                      <a:pt x="0" y="228750"/>
                    </a:lnTo>
                    <a:close/>
                  </a:path>
                </a:pathLst>
              </a:custGeom>
              <a:solidFill>
                <a:srgbClr val="B72F31"/>
              </a:solidFill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096886" cy="276375"/>
              </a:xfrm>
              <a:prstGeom prst="rect">
                <a:avLst/>
              </a:prstGeom>
            </p:spPr>
            <p:txBody>
              <a:bodyPr lIns="74621" tIns="74621" rIns="74621" bIns="74621" rtlCol="0" anchor="ctr"/>
              <a:lstStyle/>
              <a:p>
                <a:pPr algn="ctr">
                  <a:lnSpc>
                    <a:spcPts val="3460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475042" y="5229152"/>
              <a:ext cx="3789173" cy="359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6"/>
                </a:lnSpc>
              </a:pPr>
              <a:r>
                <a:rPr lang="en-US" sz="1504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3 kg per piece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5251188"/>
              <a:ext cx="9439399" cy="1921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30"/>
                </a:lnSpc>
              </a:pPr>
              <a:r>
                <a:rPr lang="en-US" sz="8021" b="1">
                  <a:solidFill>
                    <a:srgbClr val="FEFEF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8,99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3258281" y="7152226"/>
              <a:ext cx="2634594" cy="535511"/>
            </a:xfrm>
            <a:custGeom>
              <a:avLst/>
              <a:gdLst/>
              <a:ahLst/>
              <a:cxnLst/>
              <a:rect l="l" t="t" r="r" b="b"/>
              <a:pathLst>
                <a:path w="2634594" h="535511">
                  <a:moveTo>
                    <a:pt x="0" y="0"/>
                  </a:moveTo>
                  <a:lnTo>
                    <a:pt x="2634595" y="0"/>
                  </a:lnTo>
                  <a:lnTo>
                    <a:pt x="2634595" y="535511"/>
                  </a:lnTo>
                  <a:lnTo>
                    <a:pt x="0" y="53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47247" r="-1235" b="-68784"/>
              </a:stretch>
            </a:blipFill>
          </p:spPr>
          <p:txBody>
            <a:bodyPr/>
            <a:lstStyle/>
            <a:p>
              <a:endParaRPr lang="es-C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087943" y="7435126"/>
              <a:ext cx="1554672" cy="277014"/>
            </a:xfrm>
            <a:custGeom>
              <a:avLst/>
              <a:gdLst/>
              <a:ahLst/>
              <a:cxnLst/>
              <a:rect l="l" t="t" r="r" b="b"/>
              <a:pathLst>
                <a:path w="1554672" h="277014">
                  <a:moveTo>
                    <a:pt x="0" y="0"/>
                  </a:moveTo>
                  <a:lnTo>
                    <a:pt x="1554671" y="0"/>
                  </a:lnTo>
                  <a:lnTo>
                    <a:pt x="1554671" y="277014"/>
                  </a:lnTo>
                  <a:lnTo>
                    <a:pt x="0" y="27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9411453" y="2670286"/>
              <a:ext cx="2047899" cy="5356218"/>
            </a:xfrm>
            <a:custGeom>
              <a:avLst/>
              <a:gdLst/>
              <a:ahLst/>
              <a:cxnLst/>
              <a:rect l="l" t="t" r="r" b="b"/>
              <a:pathLst>
                <a:path w="2047899" h="5356218">
                  <a:moveTo>
                    <a:pt x="0" y="0"/>
                  </a:moveTo>
                  <a:lnTo>
                    <a:pt x="2047899" y="0"/>
                  </a:lnTo>
                  <a:lnTo>
                    <a:pt x="2047899" y="5356218"/>
                  </a:lnTo>
                  <a:lnTo>
                    <a:pt x="0" y="5356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6710" r="-84836"/>
              </a:stretch>
            </a:blipFill>
          </p:spPr>
          <p:txBody>
            <a:bodyPr/>
            <a:lstStyle/>
            <a:p>
              <a:endParaRPr lang="es-C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258281" y="4072809"/>
              <a:ext cx="5978236" cy="750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8"/>
                </a:lnSpc>
              </a:pPr>
              <a:r>
                <a:rPr lang="en-US" sz="3127" b="1">
                  <a:solidFill>
                    <a:srgbClr val="1615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LEMON ZERO SUGAR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420965" y="4686539"/>
              <a:ext cx="3789173" cy="474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75"/>
                </a:lnSpc>
              </a:pPr>
              <a:r>
                <a:rPr lang="en-US" sz="1982">
                  <a:solidFill>
                    <a:srgbClr val="16151A"/>
                  </a:solidFill>
                  <a:latin typeface="Arial"/>
                  <a:ea typeface="Arial"/>
                  <a:cs typeface="Arial"/>
                  <a:sym typeface="Arial"/>
                </a:rPr>
                <a:t>12 x 0,25 Liter cans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079104" y="6471769"/>
              <a:ext cx="3789173" cy="244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37"/>
                </a:lnSpc>
              </a:pPr>
              <a:r>
                <a:rPr lang="en-US" sz="1026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3,00 per 1Liter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079104" y="7228821"/>
              <a:ext cx="3127021" cy="1911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86"/>
                </a:lnSpc>
              </a:pPr>
              <a:r>
                <a:rPr lang="en-US" sz="847">
                  <a:solidFill>
                    <a:srgbClr val="B72F31"/>
                  </a:solidFill>
                  <a:latin typeface="Arial"/>
                  <a:ea typeface="Arial"/>
                  <a:cs typeface="Arial"/>
                  <a:sym typeface="Arial"/>
                </a:rPr>
                <a:t>Ratings yet to come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15160538" y="9796148"/>
            <a:ext cx="394409" cy="394409"/>
          </a:xfrm>
          <a:custGeom>
            <a:avLst/>
            <a:gdLst/>
            <a:ahLst/>
            <a:cxnLst/>
            <a:rect l="l" t="t" r="r" b="b"/>
            <a:pathLst>
              <a:path w="394409" h="394409">
                <a:moveTo>
                  <a:pt x="0" y="0"/>
                </a:moveTo>
                <a:lnTo>
                  <a:pt x="394410" y="0"/>
                </a:lnTo>
                <a:lnTo>
                  <a:pt x="394410" y="394409"/>
                </a:lnTo>
                <a:lnTo>
                  <a:pt x="0" y="3944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34" name="TextBox 34"/>
          <p:cNvSpPr txBox="1"/>
          <p:nvPr/>
        </p:nvSpPr>
        <p:spPr>
          <a:xfrm>
            <a:off x="15658057" y="9729473"/>
            <a:ext cx="8516895" cy="422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 u="sng">
                <a:solidFill>
                  <a:srgbClr val="173783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2" tooltip="tel:+50622202311"/>
              </a:rPr>
              <a:t>+506 2220 2311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700" y="84545"/>
            <a:ext cx="15494686" cy="170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Que es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151539" y="4004662"/>
            <a:ext cx="17009861" cy="4866079"/>
            <a:chOff x="0" y="0"/>
            <a:chExt cx="1759132" cy="5032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9132" cy="503242"/>
            </a:xfrm>
            <a:custGeom>
              <a:avLst/>
              <a:gdLst/>
              <a:ahLst/>
              <a:cxnLst/>
              <a:rect l="l" t="t" r="r" b="b"/>
              <a:pathLst>
                <a:path w="1759132" h="503242">
                  <a:moveTo>
                    <a:pt x="1555932" y="0"/>
                  </a:moveTo>
                  <a:cubicBezTo>
                    <a:pt x="1668156" y="0"/>
                    <a:pt x="1759132" y="112655"/>
                    <a:pt x="1759132" y="251621"/>
                  </a:cubicBezTo>
                  <a:cubicBezTo>
                    <a:pt x="1759132" y="390587"/>
                    <a:pt x="1668156" y="503242"/>
                    <a:pt x="1555932" y="503242"/>
                  </a:cubicBezTo>
                  <a:lnTo>
                    <a:pt x="203200" y="503242"/>
                  </a:lnTo>
                  <a:cubicBezTo>
                    <a:pt x="90976" y="503242"/>
                    <a:pt x="0" y="390587"/>
                    <a:pt x="0" y="251621"/>
                  </a:cubicBezTo>
                  <a:cubicBezTo>
                    <a:pt x="0" y="11265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6151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759132" cy="541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7307" y="2529766"/>
            <a:ext cx="10516655" cy="2613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8B9BB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ESL </a:t>
            </a: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(Electronic Shelf Labels)</a:t>
            </a: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 son </a:t>
            </a: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etiquetas electrónicas</a:t>
            </a: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 utilizadas principalmente en el sector retail (comercio minorista) para mostrar precios, información de productos y promociones directamente en las estanterías de las tiendas. Estas etiquetas reemplazan a las etiquetas de papel tradicionales y se conectan a sistemas digitales para ofrecer varias ventajas:</a:t>
            </a:r>
          </a:p>
        </p:txBody>
      </p:sp>
      <p:sp>
        <p:nvSpPr>
          <p:cNvPr id="7" name="Freeform 7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8" name="Freeform 8"/>
          <p:cNvSpPr/>
          <p:nvPr/>
        </p:nvSpPr>
        <p:spPr>
          <a:xfrm>
            <a:off x="11245327" y="6437701"/>
            <a:ext cx="6613198" cy="4323797"/>
          </a:xfrm>
          <a:custGeom>
            <a:avLst/>
            <a:gdLst/>
            <a:ahLst/>
            <a:cxnLst/>
            <a:rect l="l" t="t" r="r" b="b"/>
            <a:pathLst>
              <a:path w="6613198" h="4323797">
                <a:moveTo>
                  <a:pt x="0" y="0"/>
                </a:moveTo>
                <a:lnTo>
                  <a:pt x="6613197" y="0"/>
                </a:lnTo>
                <a:lnTo>
                  <a:pt x="6613197" y="4323797"/>
                </a:lnTo>
                <a:lnTo>
                  <a:pt x="0" y="4323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094"/>
            </a:stretch>
          </a:blipFill>
        </p:spPr>
        <p:txBody>
          <a:bodyPr/>
          <a:lstStyle/>
          <a:p>
            <a:endParaRPr lang="es-CR"/>
          </a:p>
        </p:txBody>
      </p:sp>
      <p:grpSp>
        <p:nvGrpSpPr>
          <p:cNvPr id="9" name="Group 9"/>
          <p:cNvGrpSpPr/>
          <p:nvPr/>
        </p:nvGrpSpPr>
        <p:grpSpPr>
          <a:xfrm>
            <a:off x="12485333" y="7675398"/>
            <a:ext cx="4052909" cy="2379623"/>
            <a:chOff x="0" y="0"/>
            <a:chExt cx="1067433" cy="6267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7433" cy="626732"/>
            </a:xfrm>
            <a:custGeom>
              <a:avLst/>
              <a:gdLst/>
              <a:ahLst/>
              <a:cxnLst/>
              <a:rect l="l" t="t" r="r" b="b"/>
              <a:pathLst>
                <a:path w="1067433" h="626732">
                  <a:moveTo>
                    <a:pt x="45845" y="0"/>
                  </a:moveTo>
                  <a:lnTo>
                    <a:pt x="1021588" y="0"/>
                  </a:lnTo>
                  <a:cubicBezTo>
                    <a:pt x="1033747" y="0"/>
                    <a:pt x="1045408" y="4830"/>
                    <a:pt x="1054005" y="13428"/>
                  </a:cubicBezTo>
                  <a:cubicBezTo>
                    <a:pt x="1062603" y="22025"/>
                    <a:pt x="1067433" y="33686"/>
                    <a:pt x="1067433" y="45845"/>
                  </a:cubicBezTo>
                  <a:lnTo>
                    <a:pt x="1067433" y="580887"/>
                  </a:lnTo>
                  <a:cubicBezTo>
                    <a:pt x="1067433" y="606206"/>
                    <a:pt x="1046907" y="626732"/>
                    <a:pt x="1021588" y="626732"/>
                  </a:cubicBezTo>
                  <a:lnTo>
                    <a:pt x="45845" y="626732"/>
                  </a:lnTo>
                  <a:cubicBezTo>
                    <a:pt x="20526" y="626732"/>
                    <a:pt x="0" y="606206"/>
                    <a:pt x="0" y="580887"/>
                  </a:cubicBezTo>
                  <a:lnTo>
                    <a:pt x="0" y="45845"/>
                  </a:lnTo>
                  <a:cubicBezTo>
                    <a:pt x="0" y="20526"/>
                    <a:pt x="20526" y="0"/>
                    <a:pt x="4584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067433" cy="674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448955" y="8599600"/>
            <a:ext cx="1790340" cy="837877"/>
            <a:chOff x="0" y="0"/>
            <a:chExt cx="471530" cy="2206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1530" cy="220676"/>
            </a:xfrm>
            <a:custGeom>
              <a:avLst/>
              <a:gdLst/>
              <a:ahLst/>
              <a:cxnLst/>
              <a:rect l="l" t="t" r="r" b="b"/>
              <a:pathLst>
                <a:path w="471530" h="220676">
                  <a:moveTo>
                    <a:pt x="0" y="0"/>
                  </a:moveTo>
                  <a:lnTo>
                    <a:pt x="471530" y="0"/>
                  </a:lnTo>
                  <a:lnTo>
                    <a:pt x="471530" y="220676"/>
                  </a:lnTo>
                  <a:lnTo>
                    <a:pt x="0" y="220676"/>
                  </a:lnTo>
                  <a:close/>
                </a:path>
              </a:pathLst>
            </a:custGeom>
            <a:solidFill>
              <a:srgbClr val="FFC700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471530" cy="268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629973" y="9629461"/>
            <a:ext cx="1255756" cy="425559"/>
          </a:xfrm>
          <a:custGeom>
            <a:avLst/>
            <a:gdLst/>
            <a:ahLst/>
            <a:cxnLst/>
            <a:rect l="l" t="t" r="r" b="b"/>
            <a:pathLst>
              <a:path w="1255756" h="425559">
                <a:moveTo>
                  <a:pt x="0" y="0"/>
                </a:moveTo>
                <a:lnTo>
                  <a:pt x="1255756" y="0"/>
                </a:lnTo>
                <a:lnTo>
                  <a:pt x="1255756" y="425560"/>
                </a:lnTo>
                <a:lnTo>
                  <a:pt x="0" y="425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7992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6" name="TextBox 16"/>
          <p:cNvSpPr txBox="1"/>
          <p:nvPr/>
        </p:nvSpPr>
        <p:spPr>
          <a:xfrm>
            <a:off x="12204000" y="8509959"/>
            <a:ext cx="2498059" cy="96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35" b="1">
                <a:solidFill>
                  <a:srgbClr val="B72F31"/>
                </a:solidFill>
                <a:latin typeface="Arial Bold"/>
                <a:ea typeface="Arial Bold"/>
                <a:cs typeface="Arial Bold"/>
                <a:sym typeface="Arial Bold"/>
              </a:rPr>
              <a:t>68.3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395461" y="2525973"/>
            <a:ext cx="6613198" cy="4323797"/>
            <a:chOff x="0" y="0"/>
            <a:chExt cx="8817597" cy="57650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17597" cy="5765062"/>
            </a:xfrm>
            <a:custGeom>
              <a:avLst/>
              <a:gdLst/>
              <a:ahLst/>
              <a:cxnLst/>
              <a:rect l="l" t="t" r="r" b="b"/>
              <a:pathLst>
                <a:path w="8817597" h="5765062">
                  <a:moveTo>
                    <a:pt x="0" y="0"/>
                  </a:moveTo>
                  <a:lnTo>
                    <a:pt x="8817597" y="0"/>
                  </a:lnTo>
                  <a:lnTo>
                    <a:pt x="8817597" y="5765062"/>
                  </a:lnTo>
                  <a:lnTo>
                    <a:pt x="0" y="5765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28094"/>
              </a:stretch>
            </a:blipFill>
          </p:spPr>
          <p:txBody>
            <a:bodyPr/>
            <a:lstStyle/>
            <a:p>
              <a:endParaRPr lang="es-CR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622030" y="1599978"/>
              <a:ext cx="5548138" cy="3410670"/>
              <a:chOff x="0" y="0"/>
              <a:chExt cx="1095928" cy="67371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95928" cy="673713"/>
              </a:xfrm>
              <a:custGeom>
                <a:avLst/>
                <a:gdLst/>
                <a:ahLst/>
                <a:cxnLst/>
                <a:rect l="l" t="t" r="r" b="b"/>
                <a:pathLst>
                  <a:path w="1095928" h="673713">
                    <a:moveTo>
                      <a:pt x="0" y="0"/>
                    </a:moveTo>
                    <a:lnTo>
                      <a:pt x="1095928" y="0"/>
                    </a:lnTo>
                    <a:lnTo>
                      <a:pt x="1095928" y="673713"/>
                    </a:lnTo>
                    <a:lnTo>
                      <a:pt x="0" y="673713"/>
                    </a:lnTo>
                    <a:close/>
                  </a:path>
                </a:pathLst>
              </a:custGeom>
              <a:solidFill>
                <a:srgbClr val="FFC700"/>
              </a:solidFill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095928" cy="7213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60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1622030" y="2630251"/>
              <a:ext cx="5548138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R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622030" y="2630251"/>
              <a:ext cx="3077589" cy="675061"/>
              <a:chOff x="0" y="0"/>
              <a:chExt cx="607919" cy="13334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07919" cy="133345"/>
              </a:xfrm>
              <a:custGeom>
                <a:avLst/>
                <a:gdLst/>
                <a:ahLst/>
                <a:cxnLst/>
                <a:rect l="l" t="t" r="r" b="b"/>
                <a:pathLst>
                  <a:path w="607919" h="133345">
                    <a:moveTo>
                      <a:pt x="203200" y="0"/>
                    </a:moveTo>
                    <a:lnTo>
                      <a:pt x="607919" y="0"/>
                    </a:lnTo>
                    <a:lnTo>
                      <a:pt x="404719" y="133345"/>
                    </a:lnTo>
                    <a:lnTo>
                      <a:pt x="0" y="133345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1600" y="-47625"/>
                <a:ext cx="404719" cy="1809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6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2030" y="2637901"/>
              <a:ext cx="1109287" cy="667411"/>
              <a:chOff x="0" y="0"/>
              <a:chExt cx="219118" cy="13183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9118" cy="131834"/>
              </a:xfrm>
              <a:custGeom>
                <a:avLst/>
                <a:gdLst/>
                <a:ahLst/>
                <a:cxnLst/>
                <a:rect l="l" t="t" r="r" b="b"/>
                <a:pathLst>
                  <a:path w="219118" h="131834">
                    <a:moveTo>
                      <a:pt x="0" y="0"/>
                    </a:moveTo>
                    <a:lnTo>
                      <a:pt x="219118" y="0"/>
                    </a:lnTo>
                    <a:lnTo>
                      <a:pt x="219118" y="131834"/>
                    </a:lnTo>
                    <a:lnTo>
                      <a:pt x="0" y="13183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219118" cy="1794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60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1880810" y="3394212"/>
              <a:ext cx="1280014" cy="221093"/>
            </a:xfrm>
            <a:custGeom>
              <a:avLst/>
              <a:gdLst/>
              <a:ahLst/>
              <a:cxnLst/>
              <a:rect l="l" t="t" r="r" b="b"/>
              <a:pathLst>
                <a:path w="1280014" h="221093">
                  <a:moveTo>
                    <a:pt x="0" y="0"/>
                  </a:moveTo>
                  <a:lnTo>
                    <a:pt x="1280014" y="0"/>
                  </a:lnTo>
                  <a:lnTo>
                    <a:pt x="1280014" y="221094"/>
                  </a:lnTo>
                  <a:lnTo>
                    <a:pt x="0" y="221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C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693862" y="4552738"/>
              <a:ext cx="1653910" cy="336176"/>
            </a:xfrm>
            <a:custGeom>
              <a:avLst/>
              <a:gdLst/>
              <a:ahLst/>
              <a:cxnLst/>
              <a:rect l="l" t="t" r="r" b="b"/>
              <a:pathLst>
                <a:path w="1653910" h="336176">
                  <a:moveTo>
                    <a:pt x="0" y="0"/>
                  </a:moveTo>
                  <a:lnTo>
                    <a:pt x="1653910" y="0"/>
                  </a:lnTo>
                  <a:lnTo>
                    <a:pt x="1653910" y="336176"/>
                  </a:lnTo>
                  <a:lnTo>
                    <a:pt x="0" y="33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47247" r="-1235" b="-68784"/>
              </a:stretch>
            </a:blipFill>
          </p:spPr>
          <p:txBody>
            <a:bodyPr/>
            <a:lstStyle/>
            <a:p>
              <a:endParaRPr lang="es-C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5006757" y="1679792"/>
              <a:ext cx="2496487" cy="1404274"/>
            </a:xfrm>
            <a:custGeom>
              <a:avLst/>
              <a:gdLst/>
              <a:ahLst/>
              <a:cxnLst/>
              <a:rect l="l" t="t" r="r" b="b"/>
              <a:pathLst>
                <a:path w="2496487" h="1404274">
                  <a:moveTo>
                    <a:pt x="0" y="0"/>
                  </a:moveTo>
                  <a:lnTo>
                    <a:pt x="2496487" y="0"/>
                  </a:lnTo>
                  <a:lnTo>
                    <a:pt x="2496487" y="1404274"/>
                  </a:lnTo>
                  <a:lnTo>
                    <a:pt x="0" y="1404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C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784321" y="1720368"/>
              <a:ext cx="4070407" cy="833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99"/>
                </a:lnSpc>
              </a:pPr>
              <a:r>
                <a:rPr lang="en-US" sz="2129" b="1">
                  <a:solidFill>
                    <a:srgbClr val="1615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SCHWEPPES</a:t>
              </a:r>
            </a:p>
            <a:p>
              <a:pPr algn="l">
                <a:lnSpc>
                  <a:spcPts val="2299"/>
                </a:lnSpc>
              </a:pPr>
              <a:r>
                <a:rPr lang="en-US" sz="2129" b="1">
                  <a:solidFill>
                    <a:srgbClr val="1615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TONIC WATER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353532" y="2689935"/>
              <a:ext cx="2755570" cy="562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8"/>
                </a:lnSpc>
              </a:pPr>
              <a:r>
                <a:rPr lang="en-US" sz="2341" b="1">
                  <a:solidFill>
                    <a:srgbClr val="FEFEF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4x330mL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937921" y="3426731"/>
              <a:ext cx="1044181" cy="208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2"/>
                </a:lnSpc>
              </a:pPr>
              <a:r>
                <a:rPr lang="en-US" sz="88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5.0/5.0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135424" y="4617021"/>
              <a:ext cx="1044181" cy="208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2"/>
                </a:lnSpc>
              </a:pPr>
              <a:r>
                <a:rPr lang="en-US" sz="88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402717" y="4787314"/>
              <a:ext cx="1358753" cy="208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42"/>
                </a:lnSpc>
              </a:pPr>
              <a:r>
                <a:rPr lang="en-US" sz="88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122 kcal per 330mL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982102" y="2731641"/>
              <a:ext cx="2962115" cy="2178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759"/>
                </a:lnSpc>
              </a:pPr>
              <a:r>
                <a:rPr lang="en-US" sz="9113" b="1">
                  <a:solidFill>
                    <a:srgbClr val="1615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2,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335052" y="3039254"/>
              <a:ext cx="1636696" cy="1209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50"/>
                </a:lnSpc>
              </a:pPr>
              <a:r>
                <a:rPr lang="en-US" sz="5035" b="1">
                  <a:solidFill>
                    <a:srgbClr val="1615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60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596795" y="3924790"/>
              <a:ext cx="1316411" cy="964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0"/>
                </a:lnSpc>
              </a:pPr>
              <a:r>
                <a:rPr lang="en-US" sz="4050" b="1">
                  <a:solidFill>
                    <a:srgbClr val="16151A"/>
                  </a:solidFill>
                  <a:latin typeface="Arial Bold"/>
                  <a:ea typeface="Arial Bold"/>
                  <a:cs typeface="Arial Bold"/>
                  <a:sym typeface="Arial Bold"/>
                </a:rPr>
                <a:t>$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14184802" y="7411744"/>
            <a:ext cx="3025279" cy="3025279"/>
          </a:xfrm>
          <a:custGeom>
            <a:avLst/>
            <a:gdLst/>
            <a:ahLst/>
            <a:cxnLst/>
            <a:rect l="l" t="t" r="r" b="b"/>
            <a:pathLst>
              <a:path w="3025279" h="3025279">
                <a:moveTo>
                  <a:pt x="0" y="0"/>
                </a:moveTo>
                <a:lnTo>
                  <a:pt x="3025278" y="0"/>
                </a:lnTo>
                <a:lnTo>
                  <a:pt x="3025278" y="3025279"/>
                </a:lnTo>
                <a:lnTo>
                  <a:pt x="0" y="30252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1" name="Freeform 41"/>
          <p:cNvSpPr/>
          <p:nvPr/>
        </p:nvSpPr>
        <p:spPr>
          <a:xfrm>
            <a:off x="12535793" y="7765643"/>
            <a:ext cx="1975995" cy="385894"/>
          </a:xfrm>
          <a:custGeom>
            <a:avLst/>
            <a:gdLst/>
            <a:ahLst/>
            <a:cxnLst/>
            <a:rect l="l" t="t" r="r" b="b"/>
            <a:pathLst>
              <a:path w="1975995" h="385894">
                <a:moveTo>
                  <a:pt x="0" y="0"/>
                </a:moveTo>
                <a:lnTo>
                  <a:pt x="1975994" y="0"/>
                </a:lnTo>
                <a:lnTo>
                  <a:pt x="1975994" y="385894"/>
                </a:lnTo>
                <a:lnTo>
                  <a:pt x="0" y="385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2202" b="-94549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2" name="TextBox 42"/>
          <p:cNvSpPr txBox="1"/>
          <p:nvPr/>
        </p:nvSpPr>
        <p:spPr>
          <a:xfrm>
            <a:off x="11622270" y="8826465"/>
            <a:ext cx="2069752" cy="4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3"/>
              </a:lnSpc>
            </a:pPr>
            <a:r>
              <a:rPr lang="en-US" sz="2345" b="1">
                <a:solidFill>
                  <a:srgbClr val="B72F31"/>
                </a:solidFill>
                <a:latin typeface="Arial Bold"/>
                <a:ea typeface="Arial Bold"/>
                <a:cs typeface="Arial Bold"/>
                <a:sym typeface="Arial Bold"/>
              </a:rPr>
              <a:t>$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28671" y="5674310"/>
            <a:ext cx="10516655" cy="129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Tipos de Soluciones ESL: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ESL de 2.4 GHz 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ESL con Bluetooth</a:t>
            </a:r>
          </a:p>
        </p:txBody>
      </p:sp>
      <p:sp>
        <p:nvSpPr>
          <p:cNvPr id="44" name="Freeform 44"/>
          <p:cNvSpPr/>
          <p:nvPr/>
        </p:nvSpPr>
        <p:spPr>
          <a:xfrm>
            <a:off x="11525495" y="-1371351"/>
            <a:ext cx="6483163" cy="4218378"/>
          </a:xfrm>
          <a:custGeom>
            <a:avLst/>
            <a:gdLst/>
            <a:ahLst/>
            <a:cxnLst/>
            <a:rect l="l" t="t" r="r" b="b"/>
            <a:pathLst>
              <a:path w="6483163" h="4218378">
                <a:moveTo>
                  <a:pt x="0" y="0"/>
                </a:moveTo>
                <a:lnTo>
                  <a:pt x="6483164" y="0"/>
                </a:lnTo>
                <a:lnTo>
                  <a:pt x="6483164" y="4218378"/>
                </a:lnTo>
                <a:lnTo>
                  <a:pt x="0" y="4218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714"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1603" y="2743544"/>
            <a:ext cx="3373673" cy="6162639"/>
            <a:chOff x="0" y="0"/>
            <a:chExt cx="888539" cy="16230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88539" cy="1623082"/>
            </a:xfrm>
            <a:custGeom>
              <a:avLst/>
              <a:gdLst/>
              <a:ahLst/>
              <a:cxnLst/>
              <a:rect l="l" t="t" r="r" b="b"/>
              <a:pathLst>
                <a:path w="888539" h="1623082">
                  <a:moveTo>
                    <a:pt x="117035" y="0"/>
                  </a:moveTo>
                  <a:lnTo>
                    <a:pt x="771504" y="0"/>
                  </a:lnTo>
                  <a:cubicBezTo>
                    <a:pt x="802544" y="0"/>
                    <a:pt x="832312" y="12330"/>
                    <a:pt x="854261" y="34279"/>
                  </a:cubicBezTo>
                  <a:cubicBezTo>
                    <a:pt x="876209" y="56227"/>
                    <a:pt x="888539" y="85995"/>
                    <a:pt x="888539" y="117035"/>
                  </a:cubicBezTo>
                  <a:lnTo>
                    <a:pt x="888539" y="1506047"/>
                  </a:lnTo>
                  <a:cubicBezTo>
                    <a:pt x="888539" y="1537086"/>
                    <a:pt x="876209" y="1566855"/>
                    <a:pt x="854261" y="1588803"/>
                  </a:cubicBezTo>
                  <a:cubicBezTo>
                    <a:pt x="832312" y="1610751"/>
                    <a:pt x="802544" y="1623082"/>
                    <a:pt x="771504" y="1623082"/>
                  </a:cubicBezTo>
                  <a:lnTo>
                    <a:pt x="117035" y="1623082"/>
                  </a:lnTo>
                  <a:cubicBezTo>
                    <a:pt x="85995" y="1623082"/>
                    <a:pt x="56227" y="1610751"/>
                    <a:pt x="34279" y="1588803"/>
                  </a:cubicBezTo>
                  <a:cubicBezTo>
                    <a:pt x="12330" y="1566855"/>
                    <a:pt x="0" y="1537086"/>
                    <a:pt x="0" y="1506047"/>
                  </a:cubicBezTo>
                  <a:lnTo>
                    <a:pt x="0" y="117035"/>
                  </a:lnTo>
                  <a:cubicBezTo>
                    <a:pt x="0" y="85995"/>
                    <a:pt x="12330" y="56227"/>
                    <a:pt x="34279" y="34279"/>
                  </a:cubicBezTo>
                  <a:cubicBezTo>
                    <a:pt x="56227" y="12330"/>
                    <a:pt x="85995" y="0"/>
                    <a:pt x="117035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88539" cy="1661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12040" y="2743544"/>
            <a:ext cx="3373673" cy="6162639"/>
            <a:chOff x="0" y="0"/>
            <a:chExt cx="888539" cy="16230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8539" cy="1623082"/>
            </a:xfrm>
            <a:custGeom>
              <a:avLst/>
              <a:gdLst/>
              <a:ahLst/>
              <a:cxnLst/>
              <a:rect l="l" t="t" r="r" b="b"/>
              <a:pathLst>
                <a:path w="888539" h="1623082">
                  <a:moveTo>
                    <a:pt x="117035" y="0"/>
                  </a:moveTo>
                  <a:lnTo>
                    <a:pt x="771504" y="0"/>
                  </a:lnTo>
                  <a:cubicBezTo>
                    <a:pt x="802544" y="0"/>
                    <a:pt x="832312" y="12330"/>
                    <a:pt x="854261" y="34279"/>
                  </a:cubicBezTo>
                  <a:cubicBezTo>
                    <a:pt x="876209" y="56227"/>
                    <a:pt x="888539" y="85995"/>
                    <a:pt x="888539" y="117035"/>
                  </a:cubicBezTo>
                  <a:lnTo>
                    <a:pt x="888539" y="1506047"/>
                  </a:lnTo>
                  <a:cubicBezTo>
                    <a:pt x="888539" y="1537086"/>
                    <a:pt x="876209" y="1566855"/>
                    <a:pt x="854261" y="1588803"/>
                  </a:cubicBezTo>
                  <a:cubicBezTo>
                    <a:pt x="832312" y="1610751"/>
                    <a:pt x="802544" y="1623082"/>
                    <a:pt x="771504" y="1623082"/>
                  </a:cubicBezTo>
                  <a:lnTo>
                    <a:pt x="117035" y="1623082"/>
                  </a:lnTo>
                  <a:cubicBezTo>
                    <a:pt x="85995" y="1623082"/>
                    <a:pt x="56227" y="1610751"/>
                    <a:pt x="34279" y="1588803"/>
                  </a:cubicBezTo>
                  <a:cubicBezTo>
                    <a:pt x="12330" y="1566855"/>
                    <a:pt x="0" y="1537086"/>
                    <a:pt x="0" y="1506047"/>
                  </a:cubicBezTo>
                  <a:lnTo>
                    <a:pt x="0" y="117035"/>
                  </a:lnTo>
                  <a:cubicBezTo>
                    <a:pt x="0" y="85995"/>
                    <a:pt x="12330" y="56227"/>
                    <a:pt x="34279" y="34279"/>
                  </a:cubicBezTo>
                  <a:cubicBezTo>
                    <a:pt x="56227" y="12330"/>
                    <a:pt x="85995" y="0"/>
                    <a:pt x="117035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88539" cy="1661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52477" y="2743544"/>
            <a:ext cx="3373673" cy="6162639"/>
            <a:chOff x="0" y="0"/>
            <a:chExt cx="888539" cy="16230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8539" cy="1623082"/>
            </a:xfrm>
            <a:custGeom>
              <a:avLst/>
              <a:gdLst/>
              <a:ahLst/>
              <a:cxnLst/>
              <a:rect l="l" t="t" r="r" b="b"/>
              <a:pathLst>
                <a:path w="888539" h="1623082">
                  <a:moveTo>
                    <a:pt x="117035" y="0"/>
                  </a:moveTo>
                  <a:lnTo>
                    <a:pt x="771504" y="0"/>
                  </a:lnTo>
                  <a:cubicBezTo>
                    <a:pt x="802544" y="0"/>
                    <a:pt x="832312" y="12330"/>
                    <a:pt x="854261" y="34279"/>
                  </a:cubicBezTo>
                  <a:cubicBezTo>
                    <a:pt x="876209" y="56227"/>
                    <a:pt x="888539" y="85995"/>
                    <a:pt x="888539" y="117035"/>
                  </a:cubicBezTo>
                  <a:lnTo>
                    <a:pt x="888539" y="1506047"/>
                  </a:lnTo>
                  <a:cubicBezTo>
                    <a:pt x="888539" y="1537086"/>
                    <a:pt x="876209" y="1566855"/>
                    <a:pt x="854261" y="1588803"/>
                  </a:cubicBezTo>
                  <a:cubicBezTo>
                    <a:pt x="832312" y="1610751"/>
                    <a:pt x="802544" y="1623082"/>
                    <a:pt x="771504" y="1623082"/>
                  </a:cubicBezTo>
                  <a:lnTo>
                    <a:pt x="117035" y="1623082"/>
                  </a:lnTo>
                  <a:cubicBezTo>
                    <a:pt x="85995" y="1623082"/>
                    <a:pt x="56227" y="1610751"/>
                    <a:pt x="34279" y="1588803"/>
                  </a:cubicBezTo>
                  <a:cubicBezTo>
                    <a:pt x="12330" y="1566855"/>
                    <a:pt x="0" y="1537086"/>
                    <a:pt x="0" y="1506047"/>
                  </a:cubicBezTo>
                  <a:lnTo>
                    <a:pt x="0" y="117035"/>
                  </a:lnTo>
                  <a:cubicBezTo>
                    <a:pt x="0" y="85995"/>
                    <a:pt x="12330" y="56227"/>
                    <a:pt x="34279" y="34279"/>
                  </a:cubicBezTo>
                  <a:cubicBezTo>
                    <a:pt x="56227" y="12330"/>
                    <a:pt x="85995" y="0"/>
                    <a:pt x="117035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88539" cy="1661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97601" y="2743544"/>
            <a:ext cx="3373673" cy="6162639"/>
            <a:chOff x="0" y="0"/>
            <a:chExt cx="888539" cy="16230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8539" cy="1623082"/>
            </a:xfrm>
            <a:custGeom>
              <a:avLst/>
              <a:gdLst/>
              <a:ahLst/>
              <a:cxnLst/>
              <a:rect l="l" t="t" r="r" b="b"/>
              <a:pathLst>
                <a:path w="888539" h="1623082">
                  <a:moveTo>
                    <a:pt x="117035" y="0"/>
                  </a:moveTo>
                  <a:lnTo>
                    <a:pt x="771504" y="0"/>
                  </a:lnTo>
                  <a:cubicBezTo>
                    <a:pt x="802544" y="0"/>
                    <a:pt x="832312" y="12330"/>
                    <a:pt x="854261" y="34279"/>
                  </a:cubicBezTo>
                  <a:cubicBezTo>
                    <a:pt x="876209" y="56227"/>
                    <a:pt x="888539" y="85995"/>
                    <a:pt x="888539" y="117035"/>
                  </a:cubicBezTo>
                  <a:lnTo>
                    <a:pt x="888539" y="1506047"/>
                  </a:lnTo>
                  <a:cubicBezTo>
                    <a:pt x="888539" y="1537086"/>
                    <a:pt x="876209" y="1566855"/>
                    <a:pt x="854261" y="1588803"/>
                  </a:cubicBezTo>
                  <a:cubicBezTo>
                    <a:pt x="832312" y="1610751"/>
                    <a:pt x="802544" y="1623082"/>
                    <a:pt x="771504" y="1623082"/>
                  </a:cubicBezTo>
                  <a:lnTo>
                    <a:pt x="117035" y="1623082"/>
                  </a:lnTo>
                  <a:cubicBezTo>
                    <a:pt x="85995" y="1623082"/>
                    <a:pt x="56227" y="1610751"/>
                    <a:pt x="34279" y="1588803"/>
                  </a:cubicBezTo>
                  <a:cubicBezTo>
                    <a:pt x="12330" y="1566855"/>
                    <a:pt x="0" y="1537086"/>
                    <a:pt x="0" y="1506047"/>
                  </a:cubicBezTo>
                  <a:lnTo>
                    <a:pt x="0" y="117035"/>
                  </a:lnTo>
                  <a:cubicBezTo>
                    <a:pt x="0" y="85995"/>
                    <a:pt x="12330" y="56227"/>
                    <a:pt x="34279" y="34279"/>
                  </a:cubicBezTo>
                  <a:cubicBezTo>
                    <a:pt x="56227" y="12330"/>
                    <a:pt x="85995" y="0"/>
                    <a:pt x="117035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88539" cy="1661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542724" y="2743544"/>
            <a:ext cx="3373673" cy="6162639"/>
            <a:chOff x="0" y="0"/>
            <a:chExt cx="888539" cy="16230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88539" cy="1623082"/>
            </a:xfrm>
            <a:custGeom>
              <a:avLst/>
              <a:gdLst/>
              <a:ahLst/>
              <a:cxnLst/>
              <a:rect l="l" t="t" r="r" b="b"/>
              <a:pathLst>
                <a:path w="888539" h="1623082">
                  <a:moveTo>
                    <a:pt x="117035" y="0"/>
                  </a:moveTo>
                  <a:lnTo>
                    <a:pt x="771504" y="0"/>
                  </a:lnTo>
                  <a:cubicBezTo>
                    <a:pt x="802544" y="0"/>
                    <a:pt x="832312" y="12330"/>
                    <a:pt x="854261" y="34279"/>
                  </a:cubicBezTo>
                  <a:cubicBezTo>
                    <a:pt x="876209" y="56227"/>
                    <a:pt x="888539" y="85995"/>
                    <a:pt x="888539" y="117035"/>
                  </a:cubicBezTo>
                  <a:lnTo>
                    <a:pt x="888539" y="1506047"/>
                  </a:lnTo>
                  <a:cubicBezTo>
                    <a:pt x="888539" y="1537086"/>
                    <a:pt x="876209" y="1566855"/>
                    <a:pt x="854261" y="1588803"/>
                  </a:cubicBezTo>
                  <a:cubicBezTo>
                    <a:pt x="832312" y="1610751"/>
                    <a:pt x="802544" y="1623082"/>
                    <a:pt x="771504" y="1623082"/>
                  </a:cubicBezTo>
                  <a:lnTo>
                    <a:pt x="117035" y="1623082"/>
                  </a:lnTo>
                  <a:cubicBezTo>
                    <a:pt x="85995" y="1623082"/>
                    <a:pt x="56227" y="1610751"/>
                    <a:pt x="34279" y="1588803"/>
                  </a:cubicBezTo>
                  <a:cubicBezTo>
                    <a:pt x="12330" y="1566855"/>
                    <a:pt x="0" y="1537086"/>
                    <a:pt x="0" y="1506047"/>
                  </a:cubicBezTo>
                  <a:lnTo>
                    <a:pt x="0" y="117035"/>
                  </a:lnTo>
                  <a:cubicBezTo>
                    <a:pt x="0" y="85995"/>
                    <a:pt x="12330" y="56227"/>
                    <a:pt x="34279" y="34279"/>
                  </a:cubicBezTo>
                  <a:cubicBezTo>
                    <a:pt x="56227" y="12330"/>
                    <a:pt x="85995" y="0"/>
                    <a:pt x="117035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88539" cy="1661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26225" y="7424266"/>
            <a:ext cx="933361" cy="878526"/>
          </a:xfrm>
          <a:custGeom>
            <a:avLst/>
            <a:gdLst/>
            <a:ahLst/>
            <a:cxnLst/>
            <a:rect l="l" t="t" r="r" b="b"/>
            <a:pathLst>
              <a:path w="933361" h="878526">
                <a:moveTo>
                  <a:pt x="0" y="0"/>
                </a:moveTo>
                <a:lnTo>
                  <a:pt x="933361" y="0"/>
                </a:lnTo>
                <a:lnTo>
                  <a:pt x="933361" y="878526"/>
                </a:lnTo>
                <a:lnTo>
                  <a:pt x="0" y="878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8" name="Freeform 18"/>
          <p:cNvSpPr/>
          <p:nvPr/>
        </p:nvSpPr>
        <p:spPr>
          <a:xfrm>
            <a:off x="5176635" y="7424266"/>
            <a:ext cx="844483" cy="878526"/>
          </a:xfrm>
          <a:custGeom>
            <a:avLst/>
            <a:gdLst/>
            <a:ahLst/>
            <a:cxnLst/>
            <a:rect l="l" t="t" r="r" b="b"/>
            <a:pathLst>
              <a:path w="844483" h="878526">
                <a:moveTo>
                  <a:pt x="0" y="0"/>
                </a:moveTo>
                <a:lnTo>
                  <a:pt x="844483" y="0"/>
                </a:lnTo>
                <a:lnTo>
                  <a:pt x="844483" y="878526"/>
                </a:lnTo>
                <a:lnTo>
                  <a:pt x="0" y="8785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9" name="Freeform 19"/>
          <p:cNvSpPr/>
          <p:nvPr/>
        </p:nvSpPr>
        <p:spPr>
          <a:xfrm>
            <a:off x="8767897" y="7367934"/>
            <a:ext cx="847467" cy="991190"/>
          </a:xfrm>
          <a:custGeom>
            <a:avLst/>
            <a:gdLst/>
            <a:ahLst/>
            <a:cxnLst/>
            <a:rect l="l" t="t" r="r" b="b"/>
            <a:pathLst>
              <a:path w="847467" h="991190">
                <a:moveTo>
                  <a:pt x="0" y="0"/>
                </a:moveTo>
                <a:lnTo>
                  <a:pt x="847468" y="0"/>
                </a:lnTo>
                <a:lnTo>
                  <a:pt x="847468" y="991190"/>
                </a:lnTo>
                <a:lnTo>
                  <a:pt x="0" y="991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20" name="Freeform 20"/>
          <p:cNvSpPr/>
          <p:nvPr/>
        </p:nvSpPr>
        <p:spPr>
          <a:xfrm>
            <a:off x="12320175" y="7367934"/>
            <a:ext cx="728525" cy="991190"/>
          </a:xfrm>
          <a:custGeom>
            <a:avLst/>
            <a:gdLst/>
            <a:ahLst/>
            <a:cxnLst/>
            <a:rect l="l" t="t" r="r" b="b"/>
            <a:pathLst>
              <a:path w="728525" h="991190">
                <a:moveTo>
                  <a:pt x="0" y="0"/>
                </a:moveTo>
                <a:lnTo>
                  <a:pt x="728525" y="0"/>
                </a:lnTo>
                <a:lnTo>
                  <a:pt x="728525" y="991190"/>
                </a:lnTo>
                <a:lnTo>
                  <a:pt x="0" y="9911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21" name="Freeform 21"/>
          <p:cNvSpPr/>
          <p:nvPr/>
        </p:nvSpPr>
        <p:spPr>
          <a:xfrm>
            <a:off x="15794020" y="7367934"/>
            <a:ext cx="871082" cy="1102635"/>
          </a:xfrm>
          <a:custGeom>
            <a:avLst/>
            <a:gdLst/>
            <a:ahLst/>
            <a:cxnLst/>
            <a:rect l="l" t="t" r="r" b="b"/>
            <a:pathLst>
              <a:path w="871082" h="1102635">
                <a:moveTo>
                  <a:pt x="0" y="0"/>
                </a:moveTo>
                <a:lnTo>
                  <a:pt x="871082" y="0"/>
                </a:lnTo>
                <a:lnTo>
                  <a:pt x="871082" y="1102636"/>
                </a:lnTo>
                <a:lnTo>
                  <a:pt x="0" y="11026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22" name="TextBox 22"/>
          <p:cNvSpPr txBox="1"/>
          <p:nvPr/>
        </p:nvSpPr>
        <p:spPr>
          <a:xfrm>
            <a:off x="299334" y="359934"/>
            <a:ext cx="15494686" cy="170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FEFEFE"/>
                </a:solidFill>
                <a:latin typeface="Montserrat"/>
                <a:ea typeface="Montserrat"/>
                <a:cs typeface="Montserrat"/>
                <a:sym typeface="Montserrat"/>
              </a:rPr>
              <a:t>Beneficios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7307" y="3198022"/>
            <a:ext cx="2762265" cy="392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Automazación del cambio de precios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Reducción de costos de mano de obra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Precios precisos y consistentes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17744" y="3198022"/>
            <a:ext cx="2762265" cy="349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Mayor flexibilidad en promociones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Ajustes dinámicos según demanda o inventario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10499" y="3198022"/>
            <a:ext cx="2762265" cy="2613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Reducción del desperdicio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Manejo efectivo de productos perecederos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03305" y="3198022"/>
            <a:ext cx="2762265" cy="3490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Experiencia de compra mejorada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Detalles adicionales sobre productos en tiempo real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895149" y="3198022"/>
            <a:ext cx="2762265" cy="2613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Gestión inteligente de inventarios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Ajustes rápidos y eficaces</a:t>
            </a:r>
          </a:p>
        </p:txBody>
      </p:sp>
      <p:sp>
        <p:nvSpPr>
          <p:cNvPr id="28" name="Freeform 28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034044" y="2020107"/>
          <a:ext cx="12219912" cy="7546249"/>
        </p:xfrm>
        <a:graphic>
          <a:graphicData uri="http://schemas.openxmlformats.org/drawingml/2006/table">
            <a:tbl>
              <a:tblPr/>
              <a:tblGrid>
                <a:gridCol w="3856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8933"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Característica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81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Etiquetas Tradicionales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81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ESL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8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329"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Actualización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Manual y lenta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Instantánea y automatizada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886"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Precisión de precios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Puede haber errores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Siempre exacta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4329"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Costo de mantenimiento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Alto (Mano de obra)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Bajo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886"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Sostenibilidad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Usa papel y tinta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Ecológico, sin papel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886"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Interactividad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0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Ninguna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57"/>
                        </a:lnSpc>
                        <a:defRPr/>
                      </a:pPr>
                      <a:r>
                        <a:rPr lang="en-US" sz="246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Información ampliada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09550" y="36920"/>
            <a:ext cx="15494686" cy="170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Diferencias</a:t>
            </a:r>
          </a:p>
        </p:txBody>
      </p:sp>
      <p:sp>
        <p:nvSpPr>
          <p:cNvPr id="4" name="Freeform 4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9609" y="4534126"/>
            <a:ext cx="7096848" cy="4724174"/>
            <a:chOff x="0" y="0"/>
            <a:chExt cx="1869129" cy="1244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9129" cy="1244227"/>
            </a:xfrm>
            <a:custGeom>
              <a:avLst/>
              <a:gdLst/>
              <a:ahLst/>
              <a:cxnLst/>
              <a:rect l="l" t="t" r="r" b="b"/>
              <a:pathLst>
                <a:path w="1869129" h="1244227">
                  <a:moveTo>
                    <a:pt x="55636" y="0"/>
                  </a:moveTo>
                  <a:lnTo>
                    <a:pt x="1813493" y="0"/>
                  </a:lnTo>
                  <a:cubicBezTo>
                    <a:pt x="1844220" y="0"/>
                    <a:pt x="1869129" y="24909"/>
                    <a:pt x="1869129" y="55636"/>
                  </a:cubicBezTo>
                  <a:lnTo>
                    <a:pt x="1869129" y="1188591"/>
                  </a:lnTo>
                  <a:cubicBezTo>
                    <a:pt x="1869129" y="1219318"/>
                    <a:pt x="1844220" y="1244227"/>
                    <a:pt x="1813493" y="1244227"/>
                  </a:cubicBezTo>
                  <a:lnTo>
                    <a:pt x="55636" y="1244227"/>
                  </a:lnTo>
                  <a:cubicBezTo>
                    <a:pt x="40880" y="1244227"/>
                    <a:pt x="26729" y="1238365"/>
                    <a:pt x="16295" y="1227931"/>
                  </a:cubicBezTo>
                  <a:cubicBezTo>
                    <a:pt x="5862" y="1217498"/>
                    <a:pt x="0" y="1203347"/>
                    <a:pt x="0" y="1188591"/>
                  </a:cubicBezTo>
                  <a:lnTo>
                    <a:pt x="0" y="55636"/>
                  </a:lnTo>
                  <a:cubicBezTo>
                    <a:pt x="0" y="24909"/>
                    <a:pt x="24909" y="0"/>
                    <a:pt x="55636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69129" cy="12823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6" name="TextBox 6"/>
          <p:cNvSpPr txBox="1"/>
          <p:nvPr/>
        </p:nvSpPr>
        <p:spPr>
          <a:xfrm>
            <a:off x="209550" y="36920"/>
            <a:ext cx="15494686" cy="348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8B9BBA"/>
                </a:solidFill>
                <a:latin typeface="Montserrat"/>
                <a:ea typeface="Montserrat"/>
                <a:cs typeface="Montserrat"/>
                <a:sym typeface="Montserrat"/>
              </a:rPr>
              <a:t>2.4GHz</a:t>
            </a:r>
            <a:r>
              <a:rPr lang="en-US" sz="1003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 ESLs</a:t>
            </a:r>
          </a:p>
          <a:p>
            <a:pPr algn="l">
              <a:lnSpc>
                <a:spcPts val="14044"/>
              </a:lnSpc>
            </a:pPr>
            <a:endParaRPr lang="en-US" sz="1003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2255" y="4908308"/>
            <a:ext cx="6354691" cy="3928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 funciona</a:t>
            </a:r>
          </a:p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Transmisión inalámbrica: Datos enviados desde un servidor central.</a:t>
            </a:r>
          </a:p>
          <a:p>
            <a:pPr algn="l">
              <a:lnSpc>
                <a:spcPts val="3460"/>
              </a:lnSpc>
            </a:pPr>
            <a:endParaRPr lang="en-US" sz="247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Actualización en segundos: Los precios cambian automáticamente.</a:t>
            </a:r>
          </a:p>
          <a:p>
            <a:pPr algn="l">
              <a:lnSpc>
                <a:spcPts val="3460"/>
              </a:lnSpc>
            </a:pPr>
            <a:endParaRPr lang="en-US" sz="247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Integración con sistemas: Compatible con POS, ERP y CRM.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9075" y="2194750"/>
            <a:ext cx="8516895" cy="173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Sistema de etiquetado electrónico que sustituye las etiquetas de papel en tiendas y supermercados. Funciona con comunicación inalámbrica en 2.4 GHz para actualizaciones en tiempo real.</a:t>
            </a:r>
          </a:p>
        </p:txBody>
      </p:sp>
      <p:sp>
        <p:nvSpPr>
          <p:cNvPr id="9" name="Freeform 9"/>
          <p:cNvSpPr/>
          <p:nvPr/>
        </p:nvSpPr>
        <p:spPr>
          <a:xfrm>
            <a:off x="9628775" y="555293"/>
            <a:ext cx="8073710" cy="8073710"/>
          </a:xfrm>
          <a:custGeom>
            <a:avLst/>
            <a:gdLst/>
            <a:ahLst/>
            <a:cxnLst/>
            <a:rect l="l" t="t" r="r" b="b"/>
            <a:pathLst>
              <a:path w="8073710" h="8073710">
                <a:moveTo>
                  <a:pt x="0" y="0"/>
                </a:moveTo>
                <a:lnTo>
                  <a:pt x="8073710" y="0"/>
                </a:lnTo>
                <a:lnTo>
                  <a:pt x="8073710" y="8073710"/>
                </a:lnTo>
                <a:lnTo>
                  <a:pt x="0" y="8073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0" name="Freeform 10"/>
          <p:cNvSpPr/>
          <p:nvPr/>
        </p:nvSpPr>
        <p:spPr>
          <a:xfrm>
            <a:off x="12382344" y="5832373"/>
            <a:ext cx="2123386" cy="1202983"/>
          </a:xfrm>
          <a:custGeom>
            <a:avLst/>
            <a:gdLst/>
            <a:ahLst/>
            <a:cxnLst/>
            <a:rect l="l" t="t" r="r" b="b"/>
            <a:pathLst>
              <a:path w="2123386" h="1202983">
                <a:moveTo>
                  <a:pt x="0" y="0"/>
                </a:moveTo>
                <a:lnTo>
                  <a:pt x="2123386" y="0"/>
                </a:lnTo>
                <a:lnTo>
                  <a:pt x="2123386" y="1202983"/>
                </a:lnTo>
                <a:lnTo>
                  <a:pt x="0" y="1202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2205" t="-421476" r="-138022" b="-149664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1" name="Freeform 11"/>
          <p:cNvSpPr/>
          <p:nvPr/>
        </p:nvSpPr>
        <p:spPr>
          <a:xfrm>
            <a:off x="9964328" y="2568695"/>
            <a:ext cx="5151027" cy="1913469"/>
          </a:xfrm>
          <a:custGeom>
            <a:avLst/>
            <a:gdLst/>
            <a:ahLst/>
            <a:cxnLst/>
            <a:rect l="l" t="t" r="r" b="b"/>
            <a:pathLst>
              <a:path w="5151027" h="1913469">
                <a:moveTo>
                  <a:pt x="0" y="0"/>
                </a:moveTo>
                <a:lnTo>
                  <a:pt x="5151027" y="0"/>
                </a:lnTo>
                <a:lnTo>
                  <a:pt x="5151027" y="1913470"/>
                </a:lnTo>
                <a:lnTo>
                  <a:pt x="0" y="1913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896" t="-99156" r="-49843" b="-222784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2" name="Freeform 12"/>
          <p:cNvSpPr/>
          <p:nvPr/>
        </p:nvSpPr>
        <p:spPr>
          <a:xfrm>
            <a:off x="752502" y="5432025"/>
            <a:ext cx="276198" cy="278285"/>
          </a:xfrm>
          <a:custGeom>
            <a:avLst/>
            <a:gdLst/>
            <a:ahLst/>
            <a:cxnLst/>
            <a:rect l="l" t="t" r="r" b="b"/>
            <a:pathLst>
              <a:path w="276198" h="278285">
                <a:moveTo>
                  <a:pt x="0" y="0"/>
                </a:moveTo>
                <a:lnTo>
                  <a:pt x="276198" y="0"/>
                </a:lnTo>
                <a:lnTo>
                  <a:pt x="276198" y="278285"/>
                </a:lnTo>
                <a:lnTo>
                  <a:pt x="0" y="278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3" name="Freeform 13"/>
          <p:cNvSpPr/>
          <p:nvPr/>
        </p:nvSpPr>
        <p:spPr>
          <a:xfrm>
            <a:off x="752502" y="6757070"/>
            <a:ext cx="276198" cy="278285"/>
          </a:xfrm>
          <a:custGeom>
            <a:avLst/>
            <a:gdLst/>
            <a:ahLst/>
            <a:cxnLst/>
            <a:rect l="l" t="t" r="r" b="b"/>
            <a:pathLst>
              <a:path w="276198" h="278285">
                <a:moveTo>
                  <a:pt x="0" y="0"/>
                </a:moveTo>
                <a:lnTo>
                  <a:pt x="276198" y="0"/>
                </a:lnTo>
                <a:lnTo>
                  <a:pt x="276198" y="278286"/>
                </a:lnTo>
                <a:lnTo>
                  <a:pt x="0" y="278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4" name="Freeform 14"/>
          <p:cNvSpPr/>
          <p:nvPr/>
        </p:nvSpPr>
        <p:spPr>
          <a:xfrm>
            <a:off x="752502" y="8083106"/>
            <a:ext cx="276198" cy="278285"/>
          </a:xfrm>
          <a:custGeom>
            <a:avLst/>
            <a:gdLst/>
            <a:ahLst/>
            <a:cxnLst/>
            <a:rect l="l" t="t" r="r" b="b"/>
            <a:pathLst>
              <a:path w="276198" h="278285">
                <a:moveTo>
                  <a:pt x="0" y="0"/>
                </a:moveTo>
                <a:lnTo>
                  <a:pt x="276198" y="0"/>
                </a:lnTo>
                <a:lnTo>
                  <a:pt x="276198" y="278285"/>
                </a:lnTo>
                <a:lnTo>
                  <a:pt x="0" y="278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5" name="TextBox 15"/>
          <p:cNvSpPr txBox="1"/>
          <p:nvPr/>
        </p:nvSpPr>
        <p:spPr>
          <a:xfrm>
            <a:off x="9185590" y="8174624"/>
            <a:ext cx="8516895" cy="86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Ideal para supermercados grandes, funciona con red inalámbrica para actualización en segundos.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9609" y="4150440"/>
            <a:ext cx="8102139" cy="5256696"/>
            <a:chOff x="0" y="0"/>
            <a:chExt cx="2133897" cy="1384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3897" cy="1384480"/>
            </a:xfrm>
            <a:custGeom>
              <a:avLst/>
              <a:gdLst/>
              <a:ahLst/>
              <a:cxnLst/>
              <a:rect l="l" t="t" r="r" b="b"/>
              <a:pathLst>
                <a:path w="2133897" h="1384480">
                  <a:moveTo>
                    <a:pt x="48733" y="0"/>
                  </a:moveTo>
                  <a:lnTo>
                    <a:pt x="2085164" y="0"/>
                  </a:lnTo>
                  <a:cubicBezTo>
                    <a:pt x="2098089" y="0"/>
                    <a:pt x="2110484" y="5134"/>
                    <a:pt x="2119623" y="14273"/>
                  </a:cubicBezTo>
                  <a:cubicBezTo>
                    <a:pt x="2128762" y="23413"/>
                    <a:pt x="2133897" y="35808"/>
                    <a:pt x="2133897" y="48733"/>
                  </a:cubicBezTo>
                  <a:lnTo>
                    <a:pt x="2133897" y="1335747"/>
                  </a:lnTo>
                  <a:cubicBezTo>
                    <a:pt x="2133897" y="1362661"/>
                    <a:pt x="2112078" y="1384480"/>
                    <a:pt x="2085164" y="1384480"/>
                  </a:cubicBezTo>
                  <a:lnTo>
                    <a:pt x="48733" y="1384480"/>
                  </a:lnTo>
                  <a:cubicBezTo>
                    <a:pt x="21818" y="1384480"/>
                    <a:pt x="0" y="1362661"/>
                    <a:pt x="0" y="1335747"/>
                  </a:cubicBezTo>
                  <a:lnTo>
                    <a:pt x="0" y="48733"/>
                  </a:lnTo>
                  <a:cubicBezTo>
                    <a:pt x="0" y="21818"/>
                    <a:pt x="21818" y="0"/>
                    <a:pt x="48733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33897" cy="1422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6" name="Freeform 6"/>
          <p:cNvSpPr/>
          <p:nvPr/>
        </p:nvSpPr>
        <p:spPr>
          <a:xfrm>
            <a:off x="781077" y="4872115"/>
            <a:ext cx="276198" cy="278285"/>
          </a:xfrm>
          <a:custGeom>
            <a:avLst/>
            <a:gdLst/>
            <a:ahLst/>
            <a:cxnLst/>
            <a:rect l="l" t="t" r="r" b="b"/>
            <a:pathLst>
              <a:path w="276198" h="278285">
                <a:moveTo>
                  <a:pt x="0" y="0"/>
                </a:moveTo>
                <a:lnTo>
                  <a:pt x="276198" y="0"/>
                </a:lnTo>
                <a:lnTo>
                  <a:pt x="276198" y="278286"/>
                </a:lnTo>
                <a:lnTo>
                  <a:pt x="0" y="278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7" name="Freeform 7"/>
          <p:cNvSpPr/>
          <p:nvPr/>
        </p:nvSpPr>
        <p:spPr>
          <a:xfrm>
            <a:off x="781077" y="6198151"/>
            <a:ext cx="276198" cy="278285"/>
          </a:xfrm>
          <a:custGeom>
            <a:avLst/>
            <a:gdLst/>
            <a:ahLst/>
            <a:cxnLst/>
            <a:rect l="l" t="t" r="r" b="b"/>
            <a:pathLst>
              <a:path w="276198" h="278285">
                <a:moveTo>
                  <a:pt x="0" y="0"/>
                </a:moveTo>
                <a:lnTo>
                  <a:pt x="276198" y="0"/>
                </a:lnTo>
                <a:lnTo>
                  <a:pt x="276198" y="278285"/>
                </a:lnTo>
                <a:lnTo>
                  <a:pt x="0" y="278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8" name="Freeform 8"/>
          <p:cNvSpPr/>
          <p:nvPr/>
        </p:nvSpPr>
        <p:spPr>
          <a:xfrm>
            <a:off x="781077" y="7968975"/>
            <a:ext cx="276198" cy="278285"/>
          </a:xfrm>
          <a:custGeom>
            <a:avLst/>
            <a:gdLst/>
            <a:ahLst/>
            <a:cxnLst/>
            <a:rect l="l" t="t" r="r" b="b"/>
            <a:pathLst>
              <a:path w="276198" h="278285">
                <a:moveTo>
                  <a:pt x="0" y="0"/>
                </a:moveTo>
                <a:lnTo>
                  <a:pt x="276198" y="0"/>
                </a:lnTo>
                <a:lnTo>
                  <a:pt x="276198" y="278285"/>
                </a:lnTo>
                <a:lnTo>
                  <a:pt x="0" y="2782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9" name="Freeform 9"/>
          <p:cNvSpPr/>
          <p:nvPr/>
        </p:nvSpPr>
        <p:spPr>
          <a:xfrm>
            <a:off x="7956893" y="2552251"/>
            <a:ext cx="11694359" cy="5013956"/>
          </a:xfrm>
          <a:custGeom>
            <a:avLst/>
            <a:gdLst/>
            <a:ahLst/>
            <a:cxnLst/>
            <a:rect l="l" t="t" r="r" b="b"/>
            <a:pathLst>
              <a:path w="11694359" h="5013956">
                <a:moveTo>
                  <a:pt x="0" y="0"/>
                </a:moveTo>
                <a:lnTo>
                  <a:pt x="11694359" y="0"/>
                </a:lnTo>
                <a:lnTo>
                  <a:pt x="11694359" y="5013956"/>
                </a:lnTo>
                <a:lnTo>
                  <a:pt x="0" y="5013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0" name="TextBox 10"/>
          <p:cNvSpPr txBox="1"/>
          <p:nvPr/>
        </p:nvSpPr>
        <p:spPr>
          <a:xfrm>
            <a:off x="209550" y="36920"/>
            <a:ext cx="15494686" cy="348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8B9BBA"/>
                </a:solidFill>
                <a:latin typeface="Montserrat"/>
                <a:ea typeface="Montserrat"/>
                <a:cs typeface="Montserrat"/>
                <a:sym typeface="Montserrat"/>
              </a:rPr>
              <a:t>Bluetooth </a:t>
            </a:r>
            <a:r>
              <a:rPr lang="en-US" sz="1003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ESLs</a:t>
            </a:r>
          </a:p>
          <a:p>
            <a:pPr algn="l">
              <a:lnSpc>
                <a:spcPts val="14044"/>
              </a:lnSpc>
            </a:pPr>
            <a:endParaRPr lang="en-US" sz="1003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52255" y="4342770"/>
            <a:ext cx="7579494" cy="524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 funciona</a:t>
            </a:r>
          </a:p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Edición de información: Los datos del producto se editan y guardan en la nube del servidor ESL.</a:t>
            </a:r>
          </a:p>
          <a:p>
            <a:pPr algn="l">
              <a:lnSpc>
                <a:spcPts val="3460"/>
              </a:lnSpc>
            </a:pPr>
            <a:endParaRPr lang="en-US" sz="247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Transferencia a dispositivo móvil: La información se envía desde la nube a un dispositivo móvil con capacidad Bluetooth.</a:t>
            </a:r>
          </a:p>
          <a:p>
            <a:pPr algn="l">
              <a:lnSpc>
                <a:spcPts val="3460"/>
              </a:lnSpc>
            </a:pPr>
            <a:endParaRPr lang="en-US" sz="247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Actualización de la etiqueta: Mediante el dispositivo móvil, la etiqueta electrónica se actualiza con la información más reciente.</a:t>
            </a:r>
          </a:p>
          <a:p>
            <a:pPr algn="l">
              <a:lnSpc>
                <a:spcPts val="3460"/>
              </a:lnSpc>
            </a:pPr>
            <a:endParaRPr lang="en-US" sz="247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9075" y="2051875"/>
            <a:ext cx="9239700" cy="2175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Sistema de etiquetado digital que utiliza Bluetooth 5.0 para actualizar precios y detalles de productos en tiempo real. Perfecto para negocios minoristas que buscan una solución rentable y fácil de implementar.</a:t>
            </a:r>
          </a:p>
          <a:p>
            <a:pPr algn="l">
              <a:lnSpc>
                <a:spcPts val="3460"/>
              </a:lnSpc>
            </a:pPr>
            <a:endParaRPr lang="en-US" sz="2472">
              <a:solidFill>
                <a:srgbClr val="16151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545625" y="7911656"/>
            <a:ext cx="8516895" cy="86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Perfecto para pequeños negocios, permite cambios de precios desde una app movil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842800" y="7293570"/>
            <a:ext cx="10861810" cy="3929460"/>
            <a:chOff x="0" y="0"/>
            <a:chExt cx="1123311" cy="406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311" cy="406378"/>
            </a:xfrm>
            <a:custGeom>
              <a:avLst/>
              <a:gdLst/>
              <a:ahLst/>
              <a:cxnLst/>
              <a:rect l="l" t="t" r="r" b="b"/>
              <a:pathLst>
                <a:path w="1123311" h="406378">
                  <a:moveTo>
                    <a:pt x="920111" y="0"/>
                  </a:moveTo>
                  <a:cubicBezTo>
                    <a:pt x="1032335" y="0"/>
                    <a:pt x="1123311" y="90971"/>
                    <a:pt x="1123311" y="203189"/>
                  </a:cubicBezTo>
                  <a:cubicBezTo>
                    <a:pt x="1123311" y="315407"/>
                    <a:pt x="1032335" y="406378"/>
                    <a:pt x="920111" y="406378"/>
                  </a:cubicBezTo>
                  <a:lnTo>
                    <a:pt x="203200" y="406378"/>
                  </a:lnTo>
                  <a:cubicBezTo>
                    <a:pt x="90976" y="406378"/>
                    <a:pt x="0" y="315407"/>
                    <a:pt x="0" y="203189"/>
                  </a:cubicBezTo>
                  <a:cubicBezTo>
                    <a:pt x="0" y="9097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6151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23311" cy="444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982880" y="-802327"/>
            <a:ext cx="10861810" cy="3662055"/>
            <a:chOff x="0" y="0"/>
            <a:chExt cx="1123311" cy="3787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3311" cy="378724"/>
            </a:xfrm>
            <a:custGeom>
              <a:avLst/>
              <a:gdLst/>
              <a:ahLst/>
              <a:cxnLst/>
              <a:rect l="l" t="t" r="r" b="b"/>
              <a:pathLst>
                <a:path w="1123311" h="378724">
                  <a:moveTo>
                    <a:pt x="920111" y="0"/>
                  </a:moveTo>
                  <a:cubicBezTo>
                    <a:pt x="1032335" y="0"/>
                    <a:pt x="1123311" y="84780"/>
                    <a:pt x="1123311" y="189362"/>
                  </a:cubicBezTo>
                  <a:cubicBezTo>
                    <a:pt x="1123311" y="293944"/>
                    <a:pt x="1032335" y="378724"/>
                    <a:pt x="920111" y="378724"/>
                  </a:cubicBezTo>
                  <a:lnTo>
                    <a:pt x="203200" y="378724"/>
                  </a:lnTo>
                  <a:cubicBezTo>
                    <a:pt x="90976" y="378724"/>
                    <a:pt x="0" y="293944"/>
                    <a:pt x="0" y="189362"/>
                  </a:cubicBezTo>
                  <a:cubicBezTo>
                    <a:pt x="0" y="8478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23311" cy="416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57242" y="1987993"/>
            <a:ext cx="8069806" cy="2592140"/>
            <a:chOff x="0" y="0"/>
            <a:chExt cx="2125381" cy="6827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5381" cy="682704"/>
            </a:xfrm>
            <a:custGeom>
              <a:avLst/>
              <a:gdLst/>
              <a:ahLst/>
              <a:cxnLst/>
              <a:rect l="l" t="t" r="r" b="b"/>
              <a:pathLst>
                <a:path w="2125381" h="682704">
                  <a:moveTo>
                    <a:pt x="48928" y="0"/>
                  </a:moveTo>
                  <a:lnTo>
                    <a:pt x="2076453" y="0"/>
                  </a:lnTo>
                  <a:cubicBezTo>
                    <a:pt x="2089430" y="0"/>
                    <a:pt x="2101875" y="5155"/>
                    <a:pt x="2111050" y="14331"/>
                  </a:cubicBezTo>
                  <a:cubicBezTo>
                    <a:pt x="2120226" y="23506"/>
                    <a:pt x="2125381" y="35951"/>
                    <a:pt x="2125381" y="48928"/>
                  </a:cubicBezTo>
                  <a:lnTo>
                    <a:pt x="2125381" y="633776"/>
                  </a:lnTo>
                  <a:cubicBezTo>
                    <a:pt x="2125381" y="646752"/>
                    <a:pt x="2120226" y="659197"/>
                    <a:pt x="2111050" y="668373"/>
                  </a:cubicBezTo>
                  <a:cubicBezTo>
                    <a:pt x="2101875" y="677549"/>
                    <a:pt x="2089430" y="682704"/>
                    <a:pt x="2076453" y="682704"/>
                  </a:cubicBezTo>
                  <a:lnTo>
                    <a:pt x="48928" y="682704"/>
                  </a:lnTo>
                  <a:cubicBezTo>
                    <a:pt x="21906" y="682704"/>
                    <a:pt x="0" y="660798"/>
                    <a:pt x="0" y="633776"/>
                  </a:cubicBezTo>
                  <a:lnTo>
                    <a:pt x="0" y="48928"/>
                  </a:lnTo>
                  <a:cubicBezTo>
                    <a:pt x="0" y="35951"/>
                    <a:pt x="5155" y="23506"/>
                    <a:pt x="14331" y="14331"/>
                  </a:cubicBezTo>
                  <a:cubicBezTo>
                    <a:pt x="23506" y="5155"/>
                    <a:pt x="35951" y="0"/>
                    <a:pt x="48928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25381" cy="72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98209" y="-680549"/>
            <a:ext cx="9712437" cy="2668542"/>
            <a:chOff x="0" y="0"/>
            <a:chExt cx="2558008" cy="7028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58008" cy="702826"/>
            </a:xfrm>
            <a:custGeom>
              <a:avLst/>
              <a:gdLst/>
              <a:ahLst/>
              <a:cxnLst/>
              <a:rect l="l" t="t" r="r" b="b"/>
              <a:pathLst>
                <a:path w="2558008" h="702826">
                  <a:moveTo>
                    <a:pt x="40653" y="0"/>
                  </a:moveTo>
                  <a:lnTo>
                    <a:pt x="2517355" y="0"/>
                  </a:lnTo>
                  <a:cubicBezTo>
                    <a:pt x="2539807" y="0"/>
                    <a:pt x="2558008" y="18201"/>
                    <a:pt x="2558008" y="40653"/>
                  </a:cubicBezTo>
                  <a:lnTo>
                    <a:pt x="2558008" y="662173"/>
                  </a:lnTo>
                  <a:cubicBezTo>
                    <a:pt x="2558008" y="684625"/>
                    <a:pt x="2539807" y="702826"/>
                    <a:pt x="2517355" y="702826"/>
                  </a:cubicBezTo>
                  <a:lnTo>
                    <a:pt x="40653" y="702826"/>
                  </a:lnTo>
                  <a:cubicBezTo>
                    <a:pt x="29871" y="702826"/>
                    <a:pt x="19531" y="698543"/>
                    <a:pt x="11907" y="690919"/>
                  </a:cubicBezTo>
                  <a:cubicBezTo>
                    <a:pt x="4283" y="683295"/>
                    <a:pt x="0" y="672955"/>
                    <a:pt x="0" y="662173"/>
                  </a:cubicBezTo>
                  <a:lnTo>
                    <a:pt x="0" y="40653"/>
                  </a:lnTo>
                  <a:cubicBezTo>
                    <a:pt x="0" y="18201"/>
                    <a:pt x="18201" y="0"/>
                    <a:pt x="40653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558008" cy="7409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42207" y="5450196"/>
            <a:ext cx="5557372" cy="2710019"/>
            <a:chOff x="0" y="0"/>
            <a:chExt cx="7409829" cy="361335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7409829" cy="3613358"/>
              <a:chOff x="0" y="0"/>
              <a:chExt cx="1355521" cy="66101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355521" cy="661011"/>
              </a:xfrm>
              <a:custGeom>
                <a:avLst/>
                <a:gdLst/>
                <a:ahLst/>
                <a:cxnLst/>
                <a:rect l="l" t="t" r="r" b="b"/>
                <a:pathLst>
                  <a:path w="1355521" h="661011">
                    <a:moveTo>
                      <a:pt x="18647" y="0"/>
                    </a:moveTo>
                    <a:lnTo>
                      <a:pt x="1336874" y="0"/>
                    </a:lnTo>
                    <a:cubicBezTo>
                      <a:pt x="1341819" y="0"/>
                      <a:pt x="1346562" y="1965"/>
                      <a:pt x="1350059" y="5461"/>
                    </a:cubicBezTo>
                    <a:cubicBezTo>
                      <a:pt x="1353556" y="8958"/>
                      <a:pt x="1355521" y="13701"/>
                      <a:pt x="1355521" y="18647"/>
                    </a:cubicBezTo>
                    <a:lnTo>
                      <a:pt x="1355521" y="642365"/>
                    </a:lnTo>
                    <a:cubicBezTo>
                      <a:pt x="1355521" y="652663"/>
                      <a:pt x="1347172" y="661011"/>
                      <a:pt x="1336874" y="661011"/>
                    </a:cubicBezTo>
                    <a:lnTo>
                      <a:pt x="18647" y="661011"/>
                    </a:lnTo>
                    <a:cubicBezTo>
                      <a:pt x="8348" y="661011"/>
                      <a:pt x="0" y="652663"/>
                      <a:pt x="0" y="642365"/>
                    </a:cubicBezTo>
                    <a:lnTo>
                      <a:pt x="0" y="18647"/>
                    </a:lnTo>
                    <a:cubicBezTo>
                      <a:pt x="0" y="8348"/>
                      <a:pt x="8348" y="0"/>
                      <a:pt x="1864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C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355521" cy="699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57717" t="36633" r="9943" b="36625"/>
            <a:stretch>
              <a:fillRect/>
            </a:stretch>
          </p:blipFill>
          <p:spPr>
            <a:xfrm>
              <a:off x="279365" y="311171"/>
              <a:ext cx="6856669" cy="316825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9857242" y="4690619"/>
            <a:ext cx="8069806" cy="2592140"/>
            <a:chOff x="0" y="0"/>
            <a:chExt cx="2125381" cy="6827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25381" cy="682704"/>
            </a:xfrm>
            <a:custGeom>
              <a:avLst/>
              <a:gdLst/>
              <a:ahLst/>
              <a:cxnLst/>
              <a:rect l="l" t="t" r="r" b="b"/>
              <a:pathLst>
                <a:path w="2125381" h="682704">
                  <a:moveTo>
                    <a:pt x="48928" y="0"/>
                  </a:moveTo>
                  <a:lnTo>
                    <a:pt x="2076453" y="0"/>
                  </a:lnTo>
                  <a:cubicBezTo>
                    <a:pt x="2089430" y="0"/>
                    <a:pt x="2101875" y="5155"/>
                    <a:pt x="2111050" y="14331"/>
                  </a:cubicBezTo>
                  <a:cubicBezTo>
                    <a:pt x="2120226" y="23506"/>
                    <a:pt x="2125381" y="35951"/>
                    <a:pt x="2125381" y="48928"/>
                  </a:cubicBezTo>
                  <a:lnTo>
                    <a:pt x="2125381" y="633776"/>
                  </a:lnTo>
                  <a:cubicBezTo>
                    <a:pt x="2125381" y="646752"/>
                    <a:pt x="2120226" y="659197"/>
                    <a:pt x="2111050" y="668373"/>
                  </a:cubicBezTo>
                  <a:cubicBezTo>
                    <a:pt x="2101875" y="677549"/>
                    <a:pt x="2089430" y="682704"/>
                    <a:pt x="2076453" y="682704"/>
                  </a:cubicBezTo>
                  <a:lnTo>
                    <a:pt x="48928" y="682704"/>
                  </a:lnTo>
                  <a:cubicBezTo>
                    <a:pt x="21906" y="682704"/>
                    <a:pt x="0" y="660798"/>
                    <a:pt x="0" y="633776"/>
                  </a:cubicBezTo>
                  <a:lnTo>
                    <a:pt x="0" y="48928"/>
                  </a:lnTo>
                  <a:cubicBezTo>
                    <a:pt x="0" y="35951"/>
                    <a:pt x="5155" y="23506"/>
                    <a:pt x="14331" y="14331"/>
                  </a:cubicBezTo>
                  <a:cubicBezTo>
                    <a:pt x="23506" y="5155"/>
                    <a:pt x="35951" y="0"/>
                    <a:pt x="48928" y="0"/>
                  </a:cubicBezTo>
                  <a:close/>
                </a:path>
              </a:pathLst>
            </a:custGeom>
            <a:solidFill>
              <a:srgbClr val="16151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125381" cy="72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57242" y="7397059"/>
            <a:ext cx="8069806" cy="2592140"/>
            <a:chOff x="0" y="0"/>
            <a:chExt cx="2125381" cy="68270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25381" cy="682704"/>
            </a:xfrm>
            <a:custGeom>
              <a:avLst/>
              <a:gdLst/>
              <a:ahLst/>
              <a:cxnLst/>
              <a:rect l="l" t="t" r="r" b="b"/>
              <a:pathLst>
                <a:path w="2125381" h="682704">
                  <a:moveTo>
                    <a:pt x="48928" y="0"/>
                  </a:moveTo>
                  <a:lnTo>
                    <a:pt x="2076453" y="0"/>
                  </a:lnTo>
                  <a:cubicBezTo>
                    <a:pt x="2089430" y="0"/>
                    <a:pt x="2101875" y="5155"/>
                    <a:pt x="2111050" y="14331"/>
                  </a:cubicBezTo>
                  <a:cubicBezTo>
                    <a:pt x="2120226" y="23506"/>
                    <a:pt x="2125381" y="35951"/>
                    <a:pt x="2125381" y="48928"/>
                  </a:cubicBezTo>
                  <a:lnTo>
                    <a:pt x="2125381" y="633776"/>
                  </a:lnTo>
                  <a:cubicBezTo>
                    <a:pt x="2125381" y="646752"/>
                    <a:pt x="2120226" y="659197"/>
                    <a:pt x="2111050" y="668373"/>
                  </a:cubicBezTo>
                  <a:cubicBezTo>
                    <a:pt x="2101875" y="677549"/>
                    <a:pt x="2089430" y="682704"/>
                    <a:pt x="2076453" y="682704"/>
                  </a:cubicBezTo>
                  <a:lnTo>
                    <a:pt x="48928" y="682704"/>
                  </a:lnTo>
                  <a:cubicBezTo>
                    <a:pt x="21906" y="682704"/>
                    <a:pt x="0" y="660798"/>
                    <a:pt x="0" y="633776"/>
                  </a:cubicBezTo>
                  <a:lnTo>
                    <a:pt x="0" y="48928"/>
                  </a:lnTo>
                  <a:cubicBezTo>
                    <a:pt x="0" y="35951"/>
                    <a:pt x="5155" y="23506"/>
                    <a:pt x="14331" y="14331"/>
                  </a:cubicBezTo>
                  <a:cubicBezTo>
                    <a:pt x="23506" y="5155"/>
                    <a:pt x="35951" y="0"/>
                    <a:pt x="48928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125381" cy="720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369249" y="2809881"/>
            <a:ext cx="1088617" cy="1058849"/>
            <a:chOff x="0" y="0"/>
            <a:chExt cx="286714" cy="2788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86714" cy="278874"/>
            </a:xfrm>
            <a:custGeom>
              <a:avLst/>
              <a:gdLst/>
              <a:ahLst/>
              <a:cxnLst/>
              <a:rect l="l" t="t" r="r" b="b"/>
              <a:pathLst>
                <a:path w="286714" h="278874">
                  <a:moveTo>
                    <a:pt x="128011" y="0"/>
                  </a:moveTo>
                  <a:lnTo>
                    <a:pt x="158703" y="0"/>
                  </a:lnTo>
                  <a:cubicBezTo>
                    <a:pt x="192654" y="0"/>
                    <a:pt x="225214" y="13487"/>
                    <a:pt x="249220" y="37493"/>
                  </a:cubicBezTo>
                  <a:cubicBezTo>
                    <a:pt x="273227" y="61500"/>
                    <a:pt x="286714" y="94060"/>
                    <a:pt x="286714" y="128011"/>
                  </a:cubicBezTo>
                  <a:lnTo>
                    <a:pt x="286714" y="150863"/>
                  </a:lnTo>
                  <a:cubicBezTo>
                    <a:pt x="286714" y="184814"/>
                    <a:pt x="273227" y="217374"/>
                    <a:pt x="249220" y="241380"/>
                  </a:cubicBezTo>
                  <a:cubicBezTo>
                    <a:pt x="225214" y="265387"/>
                    <a:pt x="192654" y="278874"/>
                    <a:pt x="158703" y="278874"/>
                  </a:cubicBezTo>
                  <a:lnTo>
                    <a:pt x="128011" y="278874"/>
                  </a:lnTo>
                  <a:cubicBezTo>
                    <a:pt x="94060" y="278874"/>
                    <a:pt x="61500" y="265387"/>
                    <a:pt x="37493" y="241380"/>
                  </a:cubicBezTo>
                  <a:cubicBezTo>
                    <a:pt x="13487" y="217374"/>
                    <a:pt x="0" y="184814"/>
                    <a:pt x="0" y="150863"/>
                  </a:cubicBezTo>
                  <a:lnTo>
                    <a:pt x="0" y="128011"/>
                  </a:lnTo>
                  <a:cubicBezTo>
                    <a:pt x="0" y="94060"/>
                    <a:pt x="13487" y="61500"/>
                    <a:pt x="37493" y="37493"/>
                  </a:cubicBezTo>
                  <a:cubicBezTo>
                    <a:pt x="61500" y="13487"/>
                    <a:pt x="94060" y="0"/>
                    <a:pt x="128011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286714" cy="326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369249" y="5459172"/>
            <a:ext cx="1088617" cy="1058849"/>
            <a:chOff x="0" y="0"/>
            <a:chExt cx="286714" cy="2788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86714" cy="278874"/>
            </a:xfrm>
            <a:custGeom>
              <a:avLst/>
              <a:gdLst/>
              <a:ahLst/>
              <a:cxnLst/>
              <a:rect l="l" t="t" r="r" b="b"/>
              <a:pathLst>
                <a:path w="286714" h="278874">
                  <a:moveTo>
                    <a:pt x="128011" y="0"/>
                  </a:moveTo>
                  <a:lnTo>
                    <a:pt x="158703" y="0"/>
                  </a:lnTo>
                  <a:cubicBezTo>
                    <a:pt x="192654" y="0"/>
                    <a:pt x="225214" y="13487"/>
                    <a:pt x="249220" y="37493"/>
                  </a:cubicBezTo>
                  <a:cubicBezTo>
                    <a:pt x="273227" y="61500"/>
                    <a:pt x="286714" y="94060"/>
                    <a:pt x="286714" y="128011"/>
                  </a:cubicBezTo>
                  <a:lnTo>
                    <a:pt x="286714" y="150863"/>
                  </a:lnTo>
                  <a:cubicBezTo>
                    <a:pt x="286714" y="184814"/>
                    <a:pt x="273227" y="217374"/>
                    <a:pt x="249220" y="241380"/>
                  </a:cubicBezTo>
                  <a:cubicBezTo>
                    <a:pt x="225214" y="265387"/>
                    <a:pt x="192654" y="278874"/>
                    <a:pt x="158703" y="278874"/>
                  </a:cubicBezTo>
                  <a:lnTo>
                    <a:pt x="128011" y="278874"/>
                  </a:lnTo>
                  <a:cubicBezTo>
                    <a:pt x="94060" y="278874"/>
                    <a:pt x="61500" y="265387"/>
                    <a:pt x="37493" y="241380"/>
                  </a:cubicBezTo>
                  <a:cubicBezTo>
                    <a:pt x="13487" y="217374"/>
                    <a:pt x="0" y="184814"/>
                    <a:pt x="0" y="150863"/>
                  </a:cubicBezTo>
                  <a:lnTo>
                    <a:pt x="0" y="128011"/>
                  </a:lnTo>
                  <a:cubicBezTo>
                    <a:pt x="0" y="94060"/>
                    <a:pt x="13487" y="61500"/>
                    <a:pt x="37493" y="37493"/>
                  </a:cubicBezTo>
                  <a:cubicBezTo>
                    <a:pt x="61500" y="13487"/>
                    <a:pt x="94060" y="0"/>
                    <a:pt x="128011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286714" cy="326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369249" y="8160214"/>
            <a:ext cx="1088617" cy="1058849"/>
            <a:chOff x="0" y="0"/>
            <a:chExt cx="286714" cy="2788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86714" cy="278874"/>
            </a:xfrm>
            <a:custGeom>
              <a:avLst/>
              <a:gdLst/>
              <a:ahLst/>
              <a:cxnLst/>
              <a:rect l="l" t="t" r="r" b="b"/>
              <a:pathLst>
                <a:path w="286714" h="278874">
                  <a:moveTo>
                    <a:pt x="128011" y="0"/>
                  </a:moveTo>
                  <a:lnTo>
                    <a:pt x="158703" y="0"/>
                  </a:lnTo>
                  <a:cubicBezTo>
                    <a:pt x="192654" y="0"/>
                    <a:pt x="225214" y="13487"/>
                    <a:pt x="249220" y="37493"/>
                  </a:cubicBezTo>
                  <a:cubicBezTo>
                    <a:pt x="273227" y="61500"/>
                    <a:pt x="286714" y="94060"/>
                    <a:pt x="286714" y="128011"/>
                  </a:cubicBezTo>
                  <a:lnTo>
                    <a:pt x="286714" y="150863"/>
                  </a:lnTo>
                  <a:cubicBezTo>
                    <a:pt x="286714" y="184814"/>
                    <a:pt x="273227" y="217374"/>
                    <a:pt x="249220" y="241380"/>
                  </a:cubicBezTo>
                  <a:cubicBezTo>
                    <a:pt x="225214" y="265387"/>
                    <a:pt x="192654" y="278874"/>
                    <a:pt x="158703" y="278874"/>
                  </a:cubicBezTo>
                  <a:lnTo>
                    <a:pt x="128011" y="278874"/>
                  </a:lnTo>
                  <a:cubicBezTo>
                    <a:pt x="94060" y="278874"/>
                    <a:pt x="61500" y="265387"/>
                    <a:pt x="37493" y="241380"/>
                  </a:cubicBezTo>
                  <a:cubicBezTo>
                    <a:pt x="13487" y="217374"/>
                    <a:pt x="0" y="184814"/>
                    <a:pt x="0" y="150863"/>
                  </a:cubicBezTo>
                  <a:lnTo>
                    <a:pt x="0" y="128011"/>
                  </a:lnTo>
                  <a:cubicBezTo>
                    <a:pt x="0" y="94060"/>
                    <a:pt x="13487" y="61500"/>
                    <a:pt x="37493" y="37493"/>
                  </a:cubicBezTo>
                  <a:cubicBezTo>
                    <a:pt x="61500" y="13487"/>
                    <a:pt x="94060" y="0"/>
                    <a:pt x="128011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286714" cy="326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0637359" y="3061020"/>
            <a:ext cx="552397" cy="556571"/>
          </a:xfrm>
          <a:custGeom>
            <a:avLst/>
            <a:gdLst/>
            <a:ahLst/>
            <a:cxnLst/>
            <a:rect l="l" t="t" r="r" b="b"/>
            <a:pathLst>
              <a:path w="552397" h="556571">
                <a:moveTo>
                  <a:pt x="0" y="0"/>
                </a:moveTo>
                <a:lnTo>
                  <a:pt x="552397" y="0"/>
                </a:lnTo>
                <a:lnTo>
                  <a:pt x="552397" y="556571"/>
                </a:lnTo>
                <a:lnTo>
                  <a:pt x="0" y="556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35" name="TextBox 35"/>
          <p:cNvSpPr txBox="1"/>
          <p:nvPr/>
        </p:nvSpPr>
        <p:spPr>
          <a:xfrm>
            <a:off x="190500" y="33008"/>
            <a:ext cx="15494686" cy="170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Mercados Principales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898244" y="2446776"/>
            <a:ext cx="6028804" cy="173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Usuarios finales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Gestión de inventarios en tiempo real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Conectividad a través de la nube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898244" y="5313234"/>
            <a:ext cx="6028804" cy="129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Comerciantes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Servicio personalizado y gestión de precios optimizada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898244" y="8016184"/>
            <a:ext cx="6028804" cy="129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0"/>
              </a:lnSpc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Integradores de sistemas</a:t>
            </a:r>
          </a:p>
          <a:p>
            <a:pPr marL="533719" lvl="1" indent="-266860" algn="l">
              <a:lnSpc>
                <a:spcPts val="3460"/>
              </a:lnSpc>
              <a:buFont typeface="Arial"/>
              <a:buChar char="•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SDK y API internos para integración y personalización</a:t>
            </a:r>
          </a:p>
        </p:txBody>
      </p:sp>
      <p:sp>
        <p:nvSpPr>
          <p:cNvPr id="39" name="Freeform 39"/>
          <p:cNvSpPr/>
          <p:nvPr/>
        </p:nvSpPr>
        <p:spPr>
          <a:xfrm>
            <a:off x="10637359" y="5710310"/>
            <a:ext cx="552397" cy="556571"/>
          </a:xfrm>
          <a:custGeom>
            <a:avLst/>
            <a:gdLst/>
            <a:ahLst/>
            <a:cxnLst/>
            <a:rect l="l" t="t" r="r" b="b"/>
            <a:pathLst>
              <a:path w="552397" h="556571">
                <a:moveTo>
                  <a:pt x="0" y="0"/>
                </a:moveTo>
                <a:lnTo>
                  <a:pt x="552397" y="0"/>
                </a:lnTo>
                <a:lnTo>
                  <a:pt x="552397" y="556571"/>
                </a:lnTo>
                <a:lnTo>
                  <a:pt x="0" y="556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0" name="Freeform 40"/>
          <p:cNvSpPr/>
          <p:nvPr/>
        </p:nvSpPr>
        <p:spPr>
          <a:xfrm>
            <a:off x="10637359" y="8411353"/>
            <a:ext cx="552397" cy="556571"/>
          </a:xfrm>
          <a:custGeom>
            <a:avLst/>
            <a:gdLst/>
            <a:ahLst/>
            <a:cxnLst/>
            <a:rect l="l" t="t" r="r" b="b"/>
            <a:pathLst>
              <a:path w="552397" h="556571">
                <a:moveTo>
                  <a:pt x="0" y="0"/>
                </a:moveTo>
                <a:lnTo>
                  <a:pt x="552397" y="0"/>
                </a:lnTo>
                <a:lnTo>
                  <a:pt x="552397" y="556571"/>
                </a:lnTo>
                <a:lnTo>
                  <a:pt x="0" y="556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1" name="Freeform 41"/>
          <p:cNvSpPr/>
          <p:nvPr/>
        </p:nvSpPr>
        <p:spPr>
          <a:xfrm>
            <a:off x="108064" y="9566355"/>
            <a:ext cx="515311" cy="796845"/>
          </a:xfrm>
          <a:custGeom>
            <a:avLst/>
            <a:gdLst/>
            <a:ahLst/>
            <a:cxnLst/>
            <a:rect l="l" t="t" r="r" b="b"/>
            <a:pathLst>
              <a:path w="515311" h="796845">
                <a:moveTo>
                  <a:pt x="0" y="0"/>
                </a:moveTo>
                <a:lnTo>
                  <a:pt x="515311" y="0"/>
                </a:lnTo>
                <a:lnTo>
                  <a:pt x="515311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5000"/>
            </a:blip>
            <a:stretch>
              <a:fillRect r="-176713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2" name="Freeform 42"/>
          <p:cNvSpPr/>
          <p:nvPr/>
        </p:nvSpPr>
        <p:spPr>
          <a:xfrm>
            <a:off x="623375" y="9566355"/>
            <a:ext cx="720882" cy="796845"/>
          </a:xfrm>
          <a:custGeom>
            <a:avLst/>
            <a:gdLst/>
            <a:ahLst/>
            <a:cxnLst/>
            <a:rect l="l" t="t" r="r" b="b"/>
            <a:pathLst>
              <a:path w="720882" h="796845">
                <a:moveTo>
                  <a:pt x="0" y="0"/>
                </a:moveTo>
                <a:lnTo>
                  <a:pt x="720882" y="0"/>
                </a:lnTo>
                <a:lnTo>
                  <a:pt x="720882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5000"/>
            </a:blip>
            <a:stretch>
              <a:fillRect l="-72443" r="-25360"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462876" y="7424693"/>
            <a:ext cx="10861810" cy="3667214"/>
            <a:chOff x="0" y="0"/>
            <a:chExt cx="1123311" cy="3792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3311" cy="379257"/>
            </a:xfrm>
            <a:custGeom>
              <a:avLst/>
              <a:gdLst/>
              <a:ahLst/>
              <a:cxnLst/>
              <a:rect l="l" t="t" r="r" b="b"/>
              <a:pathLst>
                <a:path w="1123311" h="379257">
                  <a:moveTo>
                    <a:pt x="920111" y="0"/>
                  </a:moveTo>
                  <a:cubicBezTo>
                    <a:pt x="1032335" y="0"/>
                    <a:pt x="1123311" y="84900"/>
                    <a:pt x="1123311" y="189629"/>
                  </a:cubicBezTo>
                  <a:cubicBezTo>
                    <a:pt x="1123311" y="294358"/>
                    <a:pt x="1032335" y="379257"/>
                    <a:pt x="920111" y="379257"/>
                  </a:cubicBezTo>
                  <a:lnTo>
                    <a:pt x="203200" y="379257"/>
                  </a:lnTo>
                  <a:cubicBezTo>
                    <a:pt x="90976" y="379257"/>
                    <a:pt x="0" y="294358"/>
                    <a:pt x="0" y="189629"/>
                  </a:cubicBezTo>
                  <a:cubicBezTo>
                    <a:pt x="0" y="8490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23311" cy="417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0991343" y="-656635"/>
            <a:ext cx="10861810" cy="3370670"/>
            <a:chOff x="0" y="0"/>
            <a:chExt cx="1123311" cy="3485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3311" cy="348589"/>
            </a:xfrm>
            <a:custGeom>
              <a:avLst/>
              <a:gdLst/>
              <a:ahLst/>
              <a:cxnLst/>
              <a:rect l="l" t="t" r="r" b="b"/>
              <a:pathLst>
                <a:path w="1123311" h="348589">
                  <a:moveTo>
                    <a:pt x="920111" y="0"/>
                  </a:moveTo>
                  <a:cubicBezTo>
                    <a:pt x="1032335" y="0"/>
                    <a:pt x="1123311" y="78034"/>
                    <a:pt x="1123311" y="174295"/>
                  </a:cubicBezTo>
                  <a:cubicBezTo>
                    <a:pt x="1123311" y="270555"/>
                    <a:pt x="1032335" y="348589"/>
                    <a:pt x="920111" y="348589"/>
                  </a:cubicBezTo>
                  <a:lnTo>
                    <a:pt x="203200" y="348589"/>
                  </a:lnTo>
                  <a:cubicBezTo>
                    <a:pt x="90976" y="348589"/>
                    <a:pt x="0" y="270555"/>
                    <a:pt x="0" y="174295"/>
                  </a:cubicBezTo>
                  <a:cubicBezTo>
                    <a:pt x="0" y="7803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23311" cy="386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63619" y="3388963"/>
            <a:ext cx="350392" cy="350392"/>
          </a:xfrm>
          <a:custGeom>
            <a:avLst/>
            <a:gdLst/>
            <a:ahLst/>
            <a:cxnLst/>
            <a:rect l="l" t="t" r="r" b="b"/>
            <a:pathLst>
              <a:path w="350392" h="350392">
                <a:moveTo>
                  <a:pt x="0" y="0"/>
                </a:moveTo>
                <a:lnTo>
                  <a:pt x="350392" y="0"/>
                </a:lnTo>
                <a:lnTo>
                  <a:pt x="350392" y="350392"/>
                </a:lnTo>
                <a:lnTo>
                  <a:pt x="0" y="350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9" name="Freeform 9"/>
          <p:cNvSpPr/>
          <p:nvPr/>
        </p:nvSpPr>
        <p:spPr>
          <a:xfrm>
            <a:off x="447175" y="4865229"/>
            <a:ext cx="366836" cy="320982"/>
          </a:xfrm>
          <a:custGeom>
            <a:avLst/>
            <a:gdLst/>
            <a:ahLst/>
            <a:cxnLst/>
            <a:rect l="l" t="t" r="r" b="b"/>
            <a:pathLst>
              <a:path w="366836" h="320982">
                <a:moveTo>
                  <a:pt x="0" y="0"/>
                </a:moveTo>
                <a:lnTo>
                  <a:pt x="366836" y="0"/>
                </a:lnTo>
                <a:lnTo>
                  <a:pt x="366836" y="320982"/>
                </a:lnTo>
                <a:lnTo>
                  <a:pt x="0" y="320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0" name="Freeform 10"/>
          <p:cNvSpPr/>
          <p:nvPr/>
        </p:nvSpPr>
        <p:spPr>
          <a:xfrm>
            <a:off x="447175" y="6277490"/>
            <a:ext cx="366836" cy="366836"/>
          </a:xfrm>
          <a:custGeom>
            <a:avLst/>
            <a:gdLst/>
            <a:ahLst/>
            <a:cxnLst/>
            <a:rect l="l" t="t" r="r" b="b"/>
            <a:pathLst>
              <a:path w="366836" h="366836">
                <a:moveTo>
                  <a:pt x="0" y="0"/>
                </a:moveTo>
                <a:lnTo>
                  <a:pt x="366836" y="0"/>
                </a:lnTo>
                <a:lnTo>
                  <a:pt x="366836" y="366836"/>
                </a:lnTo>
                <a:lnTo>
                  <a:pt x="0" y="366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1" name="Freeform 11"/>
          <p:cNvSpPr/>
          <p:nvPr/>
        </p:nvSpPr>
        <p:spPr>
          <a:xfrm>
            <a:off x="463619" y="7768276"/>
            <a:ext cx="338261" cy="338261"/>
          </a:xfrm>
          <a:custGeom>
            <a:avLst/>
            <a:gdLst/>
            <a:ahLst/>
            <a:cxnLst/>
            <a:rect l="l" t="t" r="r" b="b"/>
            <a:pathLst>
              <a:path w="338261" h="338261">
                <a:moveTo>
                  <a:pt x="0" y="0"/>
                </a:moveTo>
                <a:lnTo>
                  <a:pt x="338262" y="0"/>
                </a:lnTo>
                <a:lnTo>
                  <a:pt x="338262" y="338261"/>
                </a:lnTo>
                <a:lnTo>
                  <a:pt x="0" y="338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2" name="TextBox 12"/>
          <p:cNvSpPr txBox="1"/>
          <p:nvPr/>
        </p:nvSpPr>
        <p:spPr>
          <a:xfrm>
            <a:off x="868412" y="3122263"/>
            <a:ext cx="6028804" cy="642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Precisión en precios</a:t>
            </a:r>
          </a:p>
          <a:p>
            <a:pPr algn="l">
              <a:lnSpc>
                <a:spcPts val="5759"/>
              </a:lnSpc>
            </a:pPr>
            <a:endParaRPr lang="en-US" sz="2472" b="1">
              <a:solidFill>
                <a:srgbClr val="EFEFE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759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Energía eficiente</a:t>
            </a:r>
          </a:p>
          <a:p>
            <a:pPr algn="l">
              <a:lnSpc>
                <a:spcPts val="5759"/>
              </a:lnSpc>
            </a:pPr>
            <a:endParaRPr lang="en-US" sz="2472" b="1">
              <a:solidFill>
                <a:srgbClr val="EFEFE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759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Integración multicanal</a:t>
            </a:r>
          </a:p>
          <a:p>
            <a:pPr algn="l">
              <a:lnSpc>
                <a:spcPts val="5759"/>
              </a:lnSpc>
            </a:pPr>
            <a:endParaRPr lang="en-US" sz="2472" b="1">
              <a:solidFill>
                <a:srgbClr val="EFEFE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759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Actualizaciones rápidas</a:t>
            </a:r>
          </a:p>
          <a:p>
            <a:pPr algn="l">
              <a:lnSpc>
                <a:spcPts val="5759"/>
              </a:lnSpc>
            </a:pPr>
            <a:endParaRPr lang="en-US" sz="2472" b="1">
              <a:solidFill>
                <a:srgbClr val="EFEFE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759"/>
              </a:lnSpc>
            </a:pPr>
            <a:endParaRPr lang="en-US" sz="2472" b="1">
              <a:solidFill>
                <a:srgbClr val="EFEFE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39592" y="3408013"/>
            <a:ext cx="372262" cy="350392"/>
          </a:xfrm>
          <a:custGeom>
            <a:avLst/>
            <a:gdLst/>
            <a:ahLst/>
            <a:cxnLst/>
            <a:rect l="l" t="t" r="r" b="b"/>
            <a:pathLst>
              <a:path w="372262" h="350392">
                <a:moveTo>
                  <a:pt x="0" y="0"/>
                </a:moveTo>
                <a:lnTo>
                  <a:pt x="372263" y="0"/>
                </a:lnTo>
                <a:lnTo>
                  <a:pt x="372263" y="350392"/>
                </a:lnTo>
                <a:lnTo>
                  <a:pt x="0" y="350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4" name="Freeform 14"/>
          <p:cNvSpPr/>
          <p:nvPr/>
        </p:nvSpPr>
        <p:spPr>
          <a:xfrm>
            <a:off x="5363419" y="4816251"/>
            <a:ext cx="448436" cy="369960"/>
          </a:xfrm>
          <a:custGeom>
            <a:avLst/>
            <a:gdLst/>
            <a:ahLst/>
            <a:cxnLst/>
            <a:rect l="l" t="t" r="r" b="b"/>
            <a:pathLst>
              <a:path w="448436" h="369960">
                <a:moveTo>
                  <a:pt x="0" y="0"/>
                </a:moveTo>
                <a:lnTo>
                  <a:pt x="448436" y="0"/>
                </a:lnTo>
                <a:lnTo>
                  <a:pt x="448436" y="369960"/>
                </a:lnTo>
                <a:lnTo>
                  <a:pt x="0" y="369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5" name="Freeform 15"/>
          <p:cNvSpPr/>
          <p:nvPr/>
        </p:nvSpPr>
        <p:spPr>
          <a:xfrm>
            <a:off x="5401506" y="6277490"/>
            <a:ext cx="448436" cy="448436"/>
          </a:xfrm>
          <a:custGeom>
            <a:avLst/>
            <a:gdLst/>
            <a:ahLst/>
            <a:cxnLst/>
            <a:rect l="l" t="t" r="r" b="b"/>
            <a:pathLst>
              <a:path w="448436" h="448436">
                <a:moveTo>
                  <a:pt x="0" y="0"/>
                </a:moveTo>
                <a:lnTo>
                  <a:pt x="448436" y="0"/>
                </a:lnTo>
                <a:lnTo>
                  <a:pt x="448436" y="448436"/>
                </a:lnTo>
                <a:lnTo>
                  <a:pt x="0" y="4484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6" name="TextBox 16"/>
          <p:cNvSpPr txBox="1"/>
          <p:nvPr/>
        </p:nvSpPr>
        <p:spPr>
          <a:xfrm>
            <a:off x="5869005" y="3427063"/>
            <a:ext cx="4795010" cy="327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Ahorro de costos de mano de obra (&gt;50%)</a:t>
            </a:r>
          </a:p>
          <a:p>
            <a:pPr algn="l">
              <a:lnSpc>
                <a:spcPts val="5759"/>
              </a:lnSpc>
            </a:pPr>
            <a:endParaRPr lang="en-US" sz="2472" b="1">
              <a:solidFill>
                <a:srgbClr val="EFEFE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595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Reducción de errores y gestión sin papeles</a:t>
            </a:r>
          </a:p>
          <a:p>
            <a:pPr algn="l">
              <a:lnSpc>
                <a:spcPts val="5759"/>
              </a:lnSpc>
            </a:pPr>
            <a:endParaRPr lang="en-US" sz="2472" b="1">
              <a:solidFill>
                <a:srgbClr val="EFEFE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5759"/>
              </a:lnSpc>
            </a:pPr>
            <a:r>
              <a:rPr lang="en-US" sz="2472" b="1">
                <a:solidFill>
                  <a:srgbClr val="EFEFE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Conexión con sistemas ERP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0500" y="33008"/>
            <a:ext cx="15494686" cy="170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Características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447" y="1951706"/>
            <a:ext cx="8357792" cy="7887396"/>
            <a:chOff x="0" y="0"/>
            <a:chExt cx="2201229" cy="20773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1229" cy="2077339"/>
            </a:xfrm>
            <a:custGeom>
              <a:avLst/>
              <a:gdLst/>
              <a:ahLst/>
              <a:cxnLst/>
              <a:rect l="l" t="t" r="r" b="b"/>
              <a:pathLst>
                <a:path w="2201229" h="2077339">
                  <a:moveTo>
                    <a:pt x="21305" y="0"/>
                  </a:moveTo>
                  <a:lnTo>
                    <a:pt x="2179924" y="0"/>
                  </a:lnTo>
                  <a:cubicBezTo>
                    <a:pt x="2191691" y="0"/>
                    <a:pt x="2201229" y="9539"/>
                    <a:pt x="2201229" y="21305"/>
                  </a:cubicBezTo>
                  <a:lnTo>
                    <a:pt x="2201229" y="2056034"/>
                  </a:lnTo>
                  <a:cubicBezTo>
                    <a:pt x="2201229" y="2067800"/>
                    <a:pt x="2191691" y="2077339"/>
                    <a:pt x="2179924" y="2077339"/>
                  </a:cubicBezTo>
                  <a:lnTo>
                    <a:pt x="21305" y="2077339"/>
                  </a:lnTo>
                  <a:cubicBezTo>
                    <a:pt x="9539" y="2077339"/>
                    <a:pt x="0" y="2067800"/>
                    <a:pt x="0" y="2056034"/>
                  </a:cubicBezTo>
                  <a:lnTo>
                    <a:pt x="0" y="21305"/>
                  </a:lnTo>
                  <a:cubicBezTo>
                    <a:pt x="0" y="9539"/>
                    <a:pt x="9539" y="0"/>
                    <a:pt x="21305" y="0"/>
                  </a:cubicBez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01229" cy="2124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88832" y="1398264"/>
            <a:ext cx="8653741" cy="4040209"/>
            <a:chOff x="0" y="0"/>
            <a:chExt cx="1340691" cy="6259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691" cy="625934"/>
            </a:xfrm>
            <a:custGeom>
              <a:avLst/>
              <a:gdLst/>
              <a:ahLst/>
              <a:cxnLst/>
              <a:rect l="l" t="t" r="r" b="b"/>
              <a:pathLst>
                <a:path w="1340691" h="625934">
                  <a:moveTo>
                    <a:pt x="20577" y="0"/>
                  </a:moveTo>
                  <a:lnTo>
                    <a:pt x="1320114" y="0"/>
                  </a:lnTo>
                  <a:cubicBezTo>
                    <a:pt x="1325572" y="0"/>
                    <a:pt x="1330805" y="2168"/>
                    <a:pt x="1334664" y="6027"/>
                  </a:cubicBezTo>
                  <a:cubicBezTo>
                    <a:pt x="1338523" y="9886"/>
                    <a:pt x="1340691" y="15119"/>
                    <a:pt x="1340691" y="20577"/>
                  </a:cubicBezTo>
                  <a:lnTo>
                    <a:pt x="1340691" y="605358"/>
                  </a:lnTo>
                  <a:cubicBezTo>
                    <a:pt x="1340691" y="616722"/>
                    <a:pt x="1331479" y="625934"/>
                    <a:pt x="1320114" y="625934"/>
                  </a:cubicBezTo>
                  <a:lnTo>
                    <a:pt x="20577" y="625934"/>
                  </a:lnTo>
                  <a:cubicBezTo>
                    <a:pt x="9212" y="625934"/>
                    <a:pt x="0" y="616722"/>
                    <a:pt x="0" y="605358"/>
                  </a:cubicBezTo>
                  <a:lnTo>
                    <a:pt x="0" y="20577"/>
                  </a:lnTo>
                  <a:cubicBezTo>
                    <a:pt x="0" y="9212"/>
                    <a:pt x="9212" y="0"/>
                    <a:pt x="20577" y="0"/>
                  </a:cubicBezTo>
                  <a:close/>
                </a:path>
              </a:pathLst>
            </a:custGeom>
            <a:blipFill>
              <a:blip r:embed="rId2"/>
              <a:stretch>
                <a:fillRect l="-22665" r="-22665"/>
              </a:stretch>
            </a:blipFill>
          </p:spPr>
          <p:txBody>
            <a:bodyPr/>
            <a:lstStyle/>
            <a:p>
              <a:endParaRPr lang="es-C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88832" y="5668174"/>
            <a:ext cx="8653741" cy="4114800"/>
            <a:chOff x="0" y="0"/>
            <a:chExt cx="2279175" cy="10837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9175" cy="1083733"/>
            </a:xfrm>
            <a:custGeom>
              <a:avLst/>
              <a:gdLst/>
              <a:ahLst/>
              <a:cxnLst/>
              <a:rect l="l" t="t" r="r" b="b"/>
              <a:pathLst>
                <a:path w="2279175" h="1083733">
                  <a:moveTo>
                    <a:pt x="20577" y="0"/>
                  </a:moveTo>
                  <a:lnTo>
                    <a:pt x="2258598" y="0"/>
                  </a:lnTo>
                  <a:cubicBezTo>
                    <a:pt x="2269962" y="0"/>
                    <a:pt x="2279175" y="9212"/>
                    <a:pt x="2279175" y="20577"/>
                  </a:cubicBezTo>
                  <a:lnTo>
                    <a:pt x="2279175" y="1063157"/>
                  </a:lnTo>
                  <a:cubicBezTo>
                    <a:pt x="2279175" y="1068614"/>
                    <a:pt x="2277007" y="1073848"/>
                    <a:pt x="2273148" y="1077707"/>
                  </a:cubicBezTo>
                  <a:cubicBezTo>
                    <a:pt x="2269289" y="1081565"/>
                    <a:pt x="2264055" y="1083733"/>
                    <a:pt x="2258598" y="1083733"/>
                  </a:cubicBezTo>
                  <a:lnTo>
                    <a:pt x="20577" y="1083733"/>
                  </a:lnTo>
                  <a:cubicBezTo>
                    <a:pt x="9212" y="1083733"/>
                    <a:pt x="0" y="1074521"/>
                    <a:pt x="0" y="1063157"/>
                  </a:cubicBezTo>
                  <a:lnTo>
                    <a:pt x="0" y="20577"/>
                  </a:lnTo>
                  <a:cubicBezTo>
                    <a:pt x="0" y="9212"/>
                    <a:pt x="9212" y="0"/>
                    <a:pt x="20577" y="0"/>
                  </a:cubicBezTo>
                  <a:close/>
                </a:path>
              </a:pathLst>
            </a:custGeom>
            <a:solidFill>
              <a:srgbClr val="8B9BB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279175" cy="1131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011536" y="5876068"/>
            <a:ext cx="9008334" cy="3705871"/>
          </a:xfrm>
          <a:custGeom>
            <a:avLst/>
            <a:gdLst/>
            <a:ahLst/>
            <a:cxnLst/>
            <a:rect l="l" t="t" r="r" b="b"/>
            <a:pathLst>
              <a:path w="9008334" h="3705871">
                <a:moveTo>
                  <a:pt x="0" y="0"/>
                </a:moveTo>
                <a:lnTo>
                  <a:pt x="9008334" y="0"/>
                </a:lnTo>
                <a:lnTo>
                  <a:pt x="9008334" y="3705871"/>
                </a:lnTo>
                <a:lnTo>
                  <a:pt x="0" y="3705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0091" b="-60533"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11" name="TextBox 11"/>
          <p:cNvSpPr txBox="1"/>
          <p:nvPr/>
        </p:nvSpPr>
        <p:spPr>
          <a:xfrm>
            <a:off x="476447" y="13958"/>
            <a:ext cx="15494686" cy="170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4"/>
              </a:lnSpc>
            </a:pPr>
            <a:r>
              <a:rPr lang="en-US" sz="10032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Aplicaciones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1015" y="2935964"/>
            <a:ext cx="8512985" cy="524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3719" lvl="1" indent="-266860" algn="l">
              <a:lnSpc>
                <a:spcPts val="3460"/>
              </a:lnSpc>
              <a:buAutoNum type="arabicPeriod"/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Retail y supermercados</a:t>
            </a:r>
          </a:p>
          <a:p>
            <a:pPr marL="1067439" lvl="2" indent="-355813" algn="l">
              <a:lnSpc>
                <a:spcPts val="3460"/>
              </a:lnSpc>
              <a:buFont typeface="Arial"/>
              <a:buChar char="⚬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Reducción de costos y mejora en la experiencia del cliente</a:t>
            </a:r>
          </a:p>
          <a:p>
            <a:pPr marL="533719" lvl="1" indent="-266860" algn="l">
              <a:lnSpc>
                <a:spcPts val="3460"/>
              </a:lnSpc>
              <a:buAutoNum type="arabicPeriod"/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Almacenes e industria</a:t>
            </a:r>
          </a:p>
          <a:p>
            <a:pPr marL="1067439" lvl="2" indent="-355813" algn="l">
              <a:lnSpc>
                <a:spcPts val="3460"/>
              </a:lnSpc>
              <a:buFont typeface="Arial"/>
              <a:buChar char="⚬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Gestión de inventarios y producción optimizadas</a:t>
            </a:r>
          </a:p>
          <a:p>
            <a:pPr marL="533719" lvl="1" indent="-266860" algn="l">
              <a:lnSpc>
                <a:spcPts val="3460"/>
              </a:lnSpc>
              <a:buAutoNum type="arabicPeriod"/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Tiendas electrónicas (3C)</a:t>
            </a:r>
          </a:p>
          <a:p>
            <a:pPr marL="1067439" lvl="2" indent="-355813" algn="l">
              <a:lnSpc>
                <a:spcPts val="3460"/>
              </a:lnSpc>
              <a:buFont typeface="Arial"/>
              <a:buChar char="⚬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Coherencia de precios online y offline</a:t>
            </a:r>
          </a:p>
          <a:p>
            <a:pPr marL="533719" lvl="1" indent="-266860" algn="l">
              <a:lnSpc>
                <a:spcPts val="3460"/>
              </a:lnSpc>
              <a:buAutoNum type="arabicPeriod"/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Hospitales</a:t>
            </a:r>
          </a:p>
          <a:p>
            <a:pPr marL="1067439" lvl="2" indent="-355813" algn="l">
              <a:lnSpc>
                <a:spcPts val="3460"/>
              </a:lnSpc>
              <a:buFont typeface="Arial"/>
              <a:buChar char="⚬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Optimización de procesos</a:t>
            </a:r>
          </a:p>
          <a:p>
            <a:pPr marL="533719" lvl="1" indent="-266860" algn="l">
              <a:lnSpc>
                <a:spcPts val="3460"/>
              </a:lnSpc>
              <a:buAutoNum type="arabicPeriod"/>
            </a:pPr>
            <a:r>
              <a:rPr lang="en-US" sz="2472" b="1">
                <a:solidFill>
                  <a:srgbClr val="16151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Oficinas digitales</a:t>
            </a:r>
          </a:p>
          <a:p>
            <a:pPr marL="1067439" lvl="2" indent="-355813" algn="l">
              <a:lnSpc>
                <a:spcPts val="3460"/>
              </a:lnSpc>
              <a:buFont typeface="Arial"/>
              <a:buChar char="⚬"/>
            </a:pPr>
            <a:r>
              <a:rPr lang="en-US" sz="2472">
                <a:solidFill>
                  <a:srgbClr val="16151A"/>
                </a:solidFill>
                <a:latin typeface="Montserrat"/>
                <a:ea typeface="Montserrat"/>
                <a:cs typeface="Montserrat"/>
                <a:sym typeface="Montserrat"/>
              </a:rPr>
              <a:t>Gestión eficiente de calendarios y eventos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8064" y="9566355"/>
            <a:ext cx="1425934" cy="796845"/>
          </a:xfrm>
          <a:custGeom>
            <a:avLst/>
            <a:gdLst/>
            <a:ahLst/>
            <a:cxnLst/>
            <a:rect l="l" t="t" r="r" b="b"/>
            <a:pathLst>
              <a:path w="1425934" h="796845">
                <a:moveTo>
                  <a:pt x="0" y="0"/>
                </a:moveTo>
                <a:lnTo>
                  <a:pt x="1425934" y="0"/>
                </a:lnTo>
                <a:lnTo>
                  <a:pt x="1425934" y="796845"/>
                </a:lnTo>
                <a:lnTo>
                  <a:pt x="0" y="796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513</Words>
  <Application>Microsoft Office PowerPoint</Application>
  <PresentationFormat>Personalizado</PresentationFormat>
  <Paragraphs>109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Montserrat Bold</vt:lpstr>
      <vt:lpstr>Calibri</vt:lpstr>
      <vt:lpstr>Arial Bold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</dc:title>
  <dc:creator>Corporacion Comport</dc:creator>
  <cp:lastModifiedBy>Corporacion Comport</cp:lastModifiedBy>
  <cp:revision>1</cp:revision>
  <dcterms:created xsi:type="dcterms:W3CDTF">2006-08-16T00:00:00Z</dcterms:created>
  <dcterms:modified xsi:type="dcterms:W3CDTF">2025-02-04T16:42:47Z</dcterms:modified>
  <dc:identifier>DAGdf3ghans</dc:identifier>
</cp:coreProperties>
</file>